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12192000"/>
  <p:notesSz cx="6858000" cy="9144000"/>
  <p:embeddedFontLst>
    <p:embeddedFont>
      <p:font typeface="Roboto"/>
      <p:regular r:id="rId33"/>
      <p:bold r:id="rId34"/>
      <p:italic r:id="rId35"/>
      <p:boldItalic r:id="rId36"/>
    </p:embeddedFont>
    <p:embeddedFont>
      <p:font typeface="Arial Narrow"/>
      <p:regular r:id="rId37"/>
      <p:bold r:id="rId38"/>
      <p:italic r:id="rId39"/>
      <p:boldItalic r:id="rId40"/>
    </p:embeddedFont>
    <p:embeddedFont>
      <p:font typeface="Open Sans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5" roundtripDataSignature="AMtx7mhjCO4x8ik8suJd8E5oD+egw3Sg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B72C6C9-CAD5-4BAE-AE96-3055CCE89247}">
  <a:tblStyle styleId="{1B72C6C9-CAD5-4BAE-AE96-3055CCE8924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ialNarrow-boldItalic.fntdata"/><Relationship Id="rId20" Type="http://schemas.openxmlformats.org/officeDocument/2006/relationships/slide" Target="slides/slide15.xml"/><Relationship Id="rId42" Type="http://schemas.openxmlformats.org/officeDocument/2006/relationships/font" Target="fonts/OpenSans-bold.fntdata"/><Relationship Id="rId41" Type="http://schemas.openxmlformats.org/officeDocument/2006/relationships/font" Target="fonts/OpenSans-regular.fntdata"/><Relationship Id="rId22" Type="http://schemas.openxmlformats.org/officeDocument/2006/relationships/slide" Target="slides/slide17.xml"/><Relationship Id="rId44" Type="http://schemas.openxmlformats.org/officeDocument/2006/relationships/font" Target="fonts/OpenSans-boldItalic.fntdata"/><Relationship Id="rId21" Type="http://schemas.openxmlformats.org/officeDocument/2006/relationships/slide" Target="slides/slide16.xml"/><Relationship Id="rId43" Type="http://schemas.openxmlformats.org/officeDocument/2006/relationships/font" Target="fonts/OpenSans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italic.fntdata"/><Relationship Id="rId12" Type="http://schemas.openxmlformats.org/officeDocument/2006/relationships/slide" Target="slides/slide7.xml"/><Relationship Id="rId34" Type="http://schemas.openxmlformats.org/officeDocument/2006/relationships/font" Target="fonts/Roboto-bold.fntdata"/><Relationship Id="rId15" Type="http://schemas.openxmlformats.org/officeDocument/2006/relationships/slide" Target="slides/slide10.xml"/><Relationship Id="rId37" Type="http://schemas.openxmlformats.org/officeDocument/2006/relationships/font" Target="fonts/ArialNarrow-regular.fntdata"/><Relationship Id="rId14" Type="http://schemas.openxmlformats.org/officeDocument/2006/relationships/slide" Target="slides/slide9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2.xml"/><Relationship Id="rId39" Type="http://schemas.openxmlformats.org/officeDocument/2006/relationships/font" Target="fonts/ArialNarrow-italic.fntdata"/><Relationship Id="rId16" Type="http://schemas.openxmlformats.org/officeDocument/2006/relationships/slide" Target="slides/slide11.xml"/><Relationship Id="rId38" Type="http://schemas.openxmlformats.org/officeDocument/2006/relationships/font" Target="fonts/ArialNarrow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m Slide">
  <p:cSld name="Interim Slid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ue rectangle with a white background&#10;&#10;Description automatically generated with low confidence" id="22" name="Google Shape;22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6872"/>
            <a:ext cx="12192000" cy="6871744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0"/>
          <p:cNvSpPr txBox="1"/>
          <p:nvPr>
            <p:ph idx="10" type="dt"/>
          </p:nvPr>
        </p:nvSpPr>
        <p:spPr>
          <a:xfrm>
            <a:off x="510810" y="591346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0"/>
          <p:cNvSpPr txBox="1"/>
          <p:nvPr>
            <p:ph idx="11" type="ftr"/>
          </p:nvPr>
        </p:nvSpPr>
        <p:spPr>
          <a:xfrm>
            <a:off x="4038600" y="591346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0"/>
          <p:cNvSpPr txBox="1"/>
          <p:nvPr>
            <p:ph type="title"/>
          </p:nvPr>
        </p:nvSpPr>
        <p:spPr>
          <a:xfrm>
            <a:off x="510810" y="268461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 Narrow"/>
              <a:buNone/>
              <a:defRPr b="1" sz="44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0"/>
          <p:cNvSpPr txBox="1"/>
          <p:nvPr>
            <p:ph idx="12" type="sldNum"/>
          </p:nvPr>
        </p:nvSpPr>
        <p:spPr>
          <a:xfrm>
            <a:off x="9004365" y="591346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7" name="Google Shape;27;p30"/>
          <p:cNvGrpSpPr/>
          <p:nvPr/>
        </p:nvGrpSpPr>
        <p:grpSpPr>
          <a:xfrm>
            <a:off x="376730" y="6299850"/>
            <a:ext cx="10528875" cy="434026"/>
            <a:chOff x="376730" y="6299850"/>
            <a:chExt cx="10528875" cy="434026"/>
          </a:xfrm>
        </p:grpSpPr>
        <p:cxnSp>
          <p:nvCxnSpPr>
            <p:cNvPr id="28" name="Google Shape;28;p30"/>
            <p:cNvCxnSpPr/>
            <p:nvPr/>
          </p:nvCxnSpPr>
          <p:spPr>
            <a:xfrm>
              <a:off x="3161712" y="6544331"/>
              <a:ext cx="7528123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9" name="Google Shape;29;p30"/>
            <p:cNvSpPr txBox="1"/>
            <p:nvPr/>
          </p:nvSpPr>
          <p:spPr>
            <a:xfrm>
              <a:off x="376730" y="6405832"/>
              <a:ext cx="2863733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© 2021 Jigsaw Academy Education Pvt Ltd.</a:t>
              </a:r>
              <a:endParaRPr/>
            </a:p>
          </p:txBody>
        </p:sp>
        <p:cxnSp>
          <p:nvCxnSpPr>
            <p:cNvPr id="30" name="Google Shape;30;p30"/>
            <p:cNvCxnSpPr/>
            <p:nvPr/>
          </p:nvCxnSpPr>
          <p:spPr>
            <a:xfrm>
              <a:off x="10905605" y="6299850"/>
              <a:ext cx="0" cy="434026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descr="Indian Institute of Management Indore - Wikipedia" id="31" name="Google Shape;3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957" y="75842"/>
            <a:ext cx="411718" cy="663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 with medium confidence" id="32" name="Google Shape;3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89835" y="6353816"/>
            <a:ext cx="1057729" cy="504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">
  <p:cSld name="Content Slid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1"/>
          <p:cNvSpPr txBox="1"/>
          <p:nvPr>
            <p:ph idx="10" type="dt"/>
          </p:nvPr>
        </p:nvSpPr>
        <p:spPr>
          <a:xfrm>
            <a:off x="464120" y="58506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1"/>
          <p:cNvSpPr txBox="1"/>
          <p:nvPr>
            <p:ph idx="11" type="ftr"/>
          </p:nvPr>
        </p:nvSpPr>
        <p:spPr>
          <a:xfrm>
            <a:off x="4048442" y="588160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1"/>
          <p:cNvSpPr txBox="1"/>
          <p:nvPr>
            <p:ph idx="12" type="sldNum"/>
          </p:nvPr>
        </p:nvSpPr>
        <p:spPr>
          <a:xfrm>
            <a:off x="9004364" y="58848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31"/>
          <p:cNvSpPr txBox="1"/>
          <p:nvPr>
            <p:ph idx="1" type="body"/>
          </p:nvPr>
        </p:nvSpPr>
        <p:spPr>
          <a:xfrm>
            <a:off x="463550" y="2155178"/>
            <a:ext cx="11260279" cy="35764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Char char="•"/>
              <a:defRPr sz="1600">
                <a:solidFill>
                  <a:srgbClr val="262626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Char char="•"/>
              <a:defRPr sz="1600">
                <a:solidFill>
                  <a:srgbClr val="262626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>
                <a:solidFill>
                  <a:srgbClr val="7F7F7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31"/>
          <p:cNvSpPr txBox="1"/>
          <p:nvPr>
            <p:ph idx="2" type="body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sz="2400">
                <a:solidFill>
                  <a:srgbClr val="262626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Calibri"/>
              <a:buChar char="•"/>
              <a:defRPr sz="2000">
                <a:solidFill>
                  <a:srgbClr val="262626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>
                <a:solidFill>
                  <a:srgbClr val="7F7F7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39" name="Google Shape;39;p31"/>
          <p:cNvGrpSpPr/>
          <p:nvPr/>
        </p:nvGrpSpPr>
        <p:grpSpPr>
          <a:xfrm>
            <a:off x="376730" y="6405832"/>
            <a:ext cx="10131613" cy="276999"/>
            <a:chOff x="376730" y="6405832"/>
            <a:chExt cx="10131613" cy="276999"/>
          </a:xfrm>
        </p:grpSpPr>
        <p:cxnSp>
          <p:nvCxnSpPr>
            <p:cNvPr id="40" name="Google Shape;40;p31"/>
            <p:cNvCxnSpPr/>
            <p:nvPr/>
          </p:nvCxnSpPr>
          <p:spPr>
            <a:xfrm>
              <a:off x="3161712" y="6544331"/>
              <a:ext cx="7346631" cy="0"/>
            </a:xfrm>
            <a:prstGeom prst="straightConnector1">
              <a:avLst/>
            </a:prstGeom>
            <a:noFill/>
            <a:ln cap="flat" cmpd="sng" w="9525">
              <a:solidFill>
                <a:srgbClr val="00A0C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1" name="Google Shape;41;p31"/>
            <p:cNvSpPr txBox="1"/>
            <p:nvPr/>
          </p:nvSpPr>
          <p:spPr>
            <a:xfrm>
              <a:off x="376730" y="6405832"/>
              <a:ext cx="2863733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© 2021 Jigsaw Academy Education Pvt Ltd.</a:t>
              </a:r>
              <a:endParaRPr/>
            </a:p>
          </p:txBody>
        </p:sp>
      </p:grpSp>
      <p:sp>
        <p:nvSpPr>
          <p:cNvPr id="42" name="Google Shape;42;p31"/>
          <p:cNvSpPr txBox="1"/>
          <p:nvPr>
            <p:ph type="title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 Narrow"/>
              <a:buNone/>
              <a:defRPr sz="3600">
                <a:solidFill>
                  <a:srgbClr val="262626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Indian Institute of Management Indore - Wikipedia" id="43" name="Google Shape;4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957" y="75842"/>
            <a:ext cx="411718" cy="663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 with medium confidence" id="44" name="Google Shape;4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89835" y="6353816"/>
            <a:ext cx="1057729" cy="504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lide_1">
  <p:cSld name="Image Slide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2"/>
          <p:cNvSpPr/>
          <p:nvPr>
            <p:ph idx="2" type="pic"/>
          </p:nvPr>
        </p:nvSpPr>
        <p:spPr>
          <a:xfrm>
            <a:off x="8451914" y="2158426"/>
            <a:ext cx="3295650" cy="3138732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32"/>
          <p:cNvSpPr txBox="1"/>
          <p:nvPr>
            <p:ph idx="1" type="body"/>
          </p:nvPr>
        </p:nvSpPr>
        <p:spPr>
          <a:xfrm>
            <a:off x="463550" y="2155178"/>
            <a:ext cx="7439371" cy="3156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Char char="•"/>
              <a:defRPr sz="1600">
                <a:solidFill>
                  <a:srgbClr val="262626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Char char="•"/>
              <a:defRPr sz="1600">
                <a:solidFill>
                  <a:srgbClr val="262626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>
                <a:solidFill>
                  <a:srgbClr val="7F7F7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32"/>
          <p:cNvSpPr txBox="1"/>
          <p:nvPr>
            <p:ph idx="10" type="dt"/>
          </p:nvPr>
        </p:nvSpPr>
        <p:spPr>
          <a:xfrm>
            <a:off x="464120" y="58506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2"/>
          <p:cNvSpPr txBox="1"/>
          <p:nvPr>
            <p:ph idx="11" type="ftr"/>
          </p:nvPr>
        </p:nvSpPr>
        <p:spPr>
          <a:xfrm>
            <a:off x="4048442" y="588160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2"/>
          <p:cNvSpPr txBox="1"/>
          <p:nvPr>
            <p:ph idx="12" type="sldNum"/>
          </p:nvPr>
        </p:nvSpPr>
        <p:spPr>
          <a:xfrm>
            <a:off x="9004364" y="58848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" name="Google Shape;51;p32"/>
          <p:cNvSpPr txBox="1"/>
          <p:nvPr>
            <p:ph idx="3" type="body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sz="2400">
                <a:solidFill>
                  <a:srgbClr val="262626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Calibri"/>
              <a:buChar char="•"/>
              <a:defRPr sz="2000">
                <a:solidFill>
                  <a:srgbClr val="262626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>
                <a:solidFill>
                  <a:srgbClr val="7F7F7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32"/>
          <p:cNvSpPr txBox="1"/>
          <p:nvPr>
            <p:ph type="title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 Narrow"/>
              <a:buNone/>
              <a:defRPr sz="3600">
                <a:solidFill>
                  <a:srgbClr val="262626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&#10;&#10;Description automatically generated with medium confidence" id="53" name="Google Shape;53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689835" y="6353816"/>
            <a:ext cx="1057729" cy="5041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32"/>
          <p:cNvGrpSpPr/>
          <p:nvPr/>
        </p:nvGrpSpPr>
        <p:grpSpPr>
          <a:xfrm>
            <a:off x="376730" y="6405832"/>
            <a:ext cx="10131613" cy="276999"/>
            <a:chOff x="376730" y="6405832"/>
            <a:chExt cx="10131613" cy="276999"/>
          </a:xfrm>
        </p:grpSpPr>
        <p:cxnSp>
          <p:nvCxnSpPr>
            <p:cNvPr id="55" name="Google Shape;55;p32"/>
            <p:cNvCxnSpPr/>
            <p:nvPr/>
          </p:nvCxnSpPr>
          <p:spPr>
            <a:xfrm>
              <a:off x="3161712" y="6544331"/>
              <a:ext cx="7346631" cy="0"/>
            </a:xfrm>
            <a:prstGeom prst="straightConnector1">
              <a:avLst/>
            </a:prstGeom>
            <a:noFill/>
            <a:ln cap="flat" cmpd="sng" w="9525">
              <a:solidFill>
                <a:srgbClr val="00A0C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56" name="Google Shape;56;p32"/>
            <p:cNvSpPr txBox="1"/>
            <p:nvPr/>
          </p:nvSpPr>
          <p:spPr>
            <a:xfrm>
              <a:off x="376730" y="6405832"/>
              <a:ext cx="2863733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© 2021 Jigsaw Academy Education Pvt Ltd.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lide_2">
  <p:cSld name="Image Slide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3"/>
          <p:cNvSpPr/>
          <p:nvPr>
            <p:ph idx="2" type="pic"/>
          </p:nvPr>
        </p:nvSpPr>
        <p:spPr>
          <a:xfrm>
            <a:off x="463550" y="2155178"/>
            <a:ext cx="3295650" cy="3156004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33"/>
          <p:cNvSpPr txBox="1"/>
          <p:nvPr>
            <p:ph idx="1" type="body"/>
          </p:nvPr>
        </p:nvSpPr>
        <p:spPr>
          <a:xfrm>
            <a:off x="4308763" y="2155178"/>
            <a:ext cx="7439371" cy="3156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Char char="•"/>
              <a:defRPr sz="1600">
                <a:solidFill>
                  <a:srgbClr val="262626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Char char="•"/>
              <a:defRPr sz="1600">
                <a:solidFill>
                  <a:srgbClr val="262626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>
                <a:solidFill>
                  <a:srgbClr val="7F7F7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33"/>
          <p:cNvSpPr txBox="1"/>
          <p:nvPr>
            <p:ph idx="3" type="body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sz="2400">
                <a:solidFill>
                  <a:srgbClr val="262626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Calibri"/>
              <a:buChar char="•"/>
              <a:defRPr sz="2000">
                <a:solidFill>
                  <a:srgbClr val="262626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>
                <a:solidFill>
                  <a:srgbClr val="7F7F7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33"/>
          <p:cNvSpPr txBox="1"/>
          <p:nvPr>
            <p:ph idx="10" type="dt"/>
          </p:nvPr>
        </p:nvSpPr>
        <p:spPr>
          <a:xfrm>
            <a:off x="464120" y="58506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3"/>
          <p:cNvSpPr txBox="1"/>
          <p:nvPr>
            <p:ph idx="11" type="ftr"/>
          </p:nvPr>
        </p:nvSpPr>
        <p:spPr>
          <a:xfrm>
            <a:off x="4048442" y="588160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3"/>
          <p:cNvSpPr txBox="1"/>
          <p:nvPr>
            <p:ph idx="12" type="sldNum"/>
          </p:nvPr>
        </p:nvSpPr>
        <p:spPr>
          <a:xfrm>
            <a:off x="9004364" y="58848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" name="Google Shape;64;p33"/>
          <p:cNvSpPr txBox="1"/>
          <p:nvPr>
            <p:ph type="title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 Narrow"/>
              <a:buNone/>
              <a:defRPr sz="3600">
                <a:solidFill>
                  <a:srgbClr val="262626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&#10;&#10;Description automatically generated with medium confidence" id="65" name="Google Shape;65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689835" y="6353816"/>
            <a:ext cx="1057729" cy="5041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33"/>
          <p:cNvGrpSpPr/>
          <p:nvPr/>
        </p:nvGrpSpPr>
        <p:grpSpPr>
          <a:xfrm>
            <a:off x="376730" y="6405832"/>
            <a:ext cx="10131613" cy="276999"/>
            <a:chOff x="376730" y="6405832"/>
            <a:chExt cx="10131613" cy="276999"/>
          </a:xfrm>
        </p:grpSpPr>
        <p:cxnSp>
          <p:nvCxnSpPr>
            <p:cNvPr id="67" name="Google Shape;67;p33"/>
            <p:cNvCxnSpPr/>
            <p:nvPr/>
          </p:nvCxnSpPr>
          <p:spPr>
            <a:xfrm>
              <a:off x="3161712" y="6544331"/>
              <a:ext cx="7346631" cy="0"/>
            </a:xfrm>
            <a:prstGeom prst="straightConnector1">
              <a:avLst/>
            </a:prstGeom>
            <a:noFill/>
            <a:ln cap="flat" cmpd="sng" w="9525">
              <a:solidFill>
                <a:srgbClr val="00A0C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68" name="Google Shape;68;p33"/>
            <p:cNvSpPr txBox="1"/>
            <p:nvPr/>
          </p:nvSpPr>
          <p:spPr>
            <a:xfrm>
              <a:off x="376730" y="6405832"/>
              <a:ext cx="2863733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© 2021 Jigsaw Academy Education Pvt Ltd.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 Slide_1">
  <p:cSld name="Icon Slide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4"/>
          <p:cNvSpPr/>
          <p:nvPr>
            <p:ph idx="2" type="pic"/>
          </p:nvPr>
        </p:nvSpPr>
        <p:spPr>
          <a:xfrm>
            <a:off x="657513" y="2737918"/>
            <a:ext cx="1212850" cy="97739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34"/>
          <p:cNvSpPr txBox="1"/>
          <p:nvPr>
            <p:ph idx="1" type="body"/>
          </p:nvPr>
        </p:nvSpPr>
        <p:spPr>
          <a:xfrm>
            <a:off x="463549" y="4080356"/>
            <a:ext cx="1711044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>
                <a:solidFill>
                  <a:srgbClr val="262626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34"/>
          <p:cNvSpPr txBox="1"/>
          <p:nvPr>
            <p:ph idx="3" type="body"/>
          </p:nvPr>
        </p:nvSpPr>
        <p:spPr>
          <a:xfrm>
            <a:off x="2747754" y="4077042"/>
            <a:ext cx="1711044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>
                <a:solidFill>
                  <a:srgbClr val="262626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34"/>
          <p:cNvSpPr txBox="1"/>
          <p:nvPr>
            <p:ph idx="4" type="body"/>
          </p:nvPr>
        </p:nvSpPr>
        <p:spPr>
          <a:xfrm>
            <a:off x="5031959" y="4073728"/>
            <a:ext cx="1711044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>
                <a:solidFill>
                  <a:srgbClr val="262626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34"/>
          <p:cNvSpPr txBox="1"/>
          <p:nvPr>
            <p:ph idx="5" type="body"/>
          </p:nvPr>
        </p:nvSpPr>
        <p:spPr>
          <a:xfrm>
            <a:off x="7316164" y="4065775"/>
            <a:ext cx="1711044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>
                <a:solidFill>
                  <a:srgbClr val="262626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4"/>
          <p:cNvSpPr txBox="1"/>
          <p:nvPr>
            <p:ph idx="6" type="body"/>
          </p:nvPr>
        </p:nvSpPr>
        <p:spPr>
          <a:xfrm>
            <a:off x="9600369" y="4067100"/>
            <a:ext cx="1711044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>
                <a:solidFill>
                  <a:srgbClr val="262626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34"/>
          <p:cNvSpPr/>
          <p:nvPr>
            <p:ph idx="7" type="pic"/>
          </p:nvPr>
        </p:nvSpPr>
        <p:spPr>
          <a:xfrm>
            <a:off x="2996851" y="2737918"/>
            <a:ext cx="1212850" cy="97739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34"/>
          <p:cNvSpPr/>
          <p:nvPr>
            <p:ph idx="8" type="pic"/>
          </p:nvPr>
        </p:nvSpPr>
        <p:spPr>
          <a:xfrm>
            <a:off x="5336189" y="2737918"/>
            <a:ext cx="1212850" cy="97739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34"/>
          <p:cNvSpPr/>
          <p:nvPr>
            <p:ph idx="9" type="pic"/>
          </p:nvPr>
        </p:nvSpPr>
        <p:spPr>
          <a:xfrm>
            <a:off x="7565261" y="2737918"/>
            <a:ext cx="1212850" cy="97739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34"/>
          <p:cNvSpPr/>
          <p:nvPr>
            <p:ph idx="13" type="pic"/>
          </p:nvPr>
        </p:nvSpPr>
        <p:spPr>
          <a:xfrm>
            <a:off x="9849466" y="2737918"/>
            <a:ext cx="1212850" cy="97739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34"/>
          <p:cNvSpPr txBox="1"/>
          <p:nvPr>
            <p:ph idx="10" type="dt"/>
          </p:nvPr>
        </p:nvSpPr>
        <p:spPr>
          <a:xfrm>
            <a:off x="464120" y="58506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4"/>
          <p:cNvSpPr txBox="1"/>
          <p:nvPr>
            <p:ph idx="11" type="ftr"/>
          </p:nvPr>
        </p:nvSpPr>
        <p:spPr>
          <a:xfrm>
            <a:off x="4048442" y="588160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4"/>
          <p:cNvSpPr txBox="1"/>
          <p:nvPr>
            <p:ph idx="12" type="sldNum"/>
          </p:nvPr>
        </p:nvSpPr>
        <p:spPr>
          <a:xfrm>
            <a:off x="9004364" y="58848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" name="Google Shape;83;p34"/>
          <p:cNvSpPr txBox="1"/>
          <p:nvPr>
            <p:ph idx="14" type="body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sz="2400">
                <a:solidFill>
                  <a:srgbClr val="262626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Calibri"/>
              <a:buChar char="•"/>
              <a:defRPr sz="2000">
                <a:solidFill>
                  <a:srgbClr val="262626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>
                <a:solidFill>
                  <a:srgbClr val="7F7F7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34"/>
          <p:cNvSpPr txBox="1"/>
          <p:nvPr>
            <p:ph type="title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 Narrow"/>
              <a:buNone/>
              <a:defRPr sz="3600">
                <a:solidFill>
                  <a:srgbClr val="262626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&#10;&#10;Description automatically generated with medium confidence" id="85" name="Google Shape;85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689835" y="6353816"/>
            <a:ext cx="1057729" cy="5041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Google Shape;86;p34"/>
          <p:cNvGrpSpPr/>
          <p:nvPr/>
        </p:nvGrpSpPr>
        <p:grpSpPr>
          <a:xfrm>
            <a:off x="376730" y="6405832"/>
            <a:ext cx="10131613" cy="276999"/>
            <a:chOff x="376730" y="6405832"/>
            <a:chExt cx="10131613" cy="276999"/>
          </a:xfrm>
        </p:grpSpPr>
        <p:cxnSp>
          <p:nvCxnSpPr>
            <p:cNvPr id="87" name="Google Shape;87;p34"/>
            <p:cNvCxnSpPr/>
            <p:nvPr/>
          </p:nvCxnSpPr>
          <p:spPr>
            <a:xfrm>
              <a:off x="3161712" y="6544331"/>
              <a:ext cx="7346631" cy="0"/>
            </a:xfrm>
            <a:prstGeom prst="straightConnector1">
              <a:avLst/>
            </a:prstGeom>
            <a:noFill/>
            <a:ln cap="flat" cmpd="sng" w="9525">
              <a:solidFill>
                <a:srgbClr val="00A0C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88" name="Google Shape;88;p34"/>
            <p:cNvSpPr txBox="1"/>
            <p:nvPr/>
          </p:nvSpPr>
          <p:spPr>
            <a:xfrm>
              <a:off x="376730" y="6405832"/>
              <a:ext cx="2863733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© 2021 Jigsaw Academy Education Pvt Ltd.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Slide">
  <p:cSld name="Video Slide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5"/>
          <p:cNvSpPr txBox="1"/>
          <p:nvPr>
            <p:ph idx="1" type="body"/>
          </p:nvPr>
        </p:nvSpPr>
        <p:spPr>
          <a:xfrm>
            <a:off x="5971309" y="2161314"/>
            <a:ext cx="5776255" cy="2766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Char char="•"/>
              <a:defRPr sz="1600">
                <a:solidFill>
                  <a:srgbClr val="262626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Char char="•"/>
              <a:defRPr sz="1600">
                <a:solidFill>
                  <a:srgbClr val="262626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>
                <a:solidFill>
                  <a:srgbClr val="7F7F7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35"/>
          <p:cNvSpPr/>
          <p:nvPr>
            <p:ph idx="2" type="media"/>
          </p:nvPr>
        </p:nvSpPr>
        <p:spPr>
          <a:xfrm>
            <a:off x="463550" y="2161314"/>
            <a:ext cx="4939724" cy="2766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35"/>
          <p:cNvSpPr txBox="1"/>
          <p:nvPr>
            <p:ph idx="10" type="dt"/>
          </p:nvPr>
        </p:nvSpPr>
        <p:spPr>
          <a:xfrm>
            <a:off x="464120" y="58506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5"/>
          <p:cNvSpPr txBox="1"/>
          <p:nvPr>
            <p:ph idx="11" type="ftr"/>
          </p:nvPr>
        </p:nvSpPr>
        <p:spPr>
          <a:xfrm>
            <a:off x="4048442" y="588160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35"/>
          <p:cNvSpPr txBox="1"/>
          <p:nvPr>
            <p:ph idx="12" type="sldNum"/>
          </p:nvPr>
        </p:nvSpPr>
        <p:spPr>
          <a:xfrm>
            <a:off x="9004364" y="58848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" name="Google Shape;95;p35"/>
          <p:cNvSpPr txBox="1"/>
          <p:nvPr>
            <p:ph idx="3" type="body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sz="2400">
                <a:solidFill>
                  <a:srgbClr val="262626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Calibri"/>
              <a:buChar char="•"/>
              <a:defRPr sz="2000">
                <a:solidFill>
                  <a:srgbClr val="262626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>
                <a:solidFill>
                  <a:srgbClr val="7F7F7F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35"/>
          <p:cNvSpPr txBox="1"/>
          <p:nvPr>
            <p:ph type="title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 Narrow"/>
              <a:buNone/>
              <a:defRPr sz="3600">
                <a:solidFill>
                  <a:srgbClr val="262626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&#10;&#10;Description automatically generated with medium confidence" id="97" name="Google Shape;97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689835" y="6353816"/>
            <a:ext cx="1057729" cy="5041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" name="Google Shape;98;p35"/>
          <p:cNvGrpSpPr/>
          <p:nvPr/>
        </p:nvGrpSpPr>
        <p:grpSpPr>
          <a:xfrm>
            <a:off x="376730" y="6405832"/>
            <a:ext cx="10131613" cy="276999"/>
            <a:chOff x="376730" y="6405832"/>
            <a:chExt cx="10131613" cy="276999"/>
          </a:xfrm>
        </p:grpSpPr>
        <p:cxnSp>
          <p:nvCxnSpPr>
            <p:cNvPr id="99" name="Google Shape;99;p35"/>
            <p:cNvCxnSpPr/>
            <p:nvPr/>
          </p:nvCxnSpPr>
          <p:spPr>
            <a:xfrm>
              <a:off x="3161712" y="6544331"/>
              <a:ext cx="7346631" cy="0"/>
            </a:xfrm>
            <a:prstGeom prst="straightConnector1">
              <a:avLst/>
            </a:prstGeom>
            <a:noFill/>
            <a:ln cap="flat" cmpd="sng" w="9525">
              <a:solidFill>
                <a:srgbClr val="00A0C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00" name="Google Shape;100;p35"/>
            <p:cNvSpPr txBox="1"/>
            <p:nvPr/>
          </p:nvSpPr>
          <p:spPr>
            <a:xfrm>
              <a:off x="376730" y="6405832"/>
              <a:ext cx="2863733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© 2021 Jigsaw Academy Education Pvt Ltd.</a:t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6.png"/><Relationship Id="rId10" Type="http://schemas.openxmlformats.org/officeDocument/2006/relationships/image" Target="../media/image58.png"/><Relationship Id="rId13" Type="http://schemas.openxmlformats.org/officeDocument/2006/relationships/image" Target="../media/image38.png"/><Relationship Id="rId1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Relationship Id="rId9" Type="http://schemas.openxmlformats.org/officeDocument/2006/relationships/image" Target="../media/image34.png"/><Relationship Id="rId15" Type="http://schemas.openxmlformats.org/officeDocument/2006/relationships/image" Target="../media/image42.png"/><Relationship Id="rId14" Type="http://schemas.openxmlformats.org/officeDocument/2006/relationships/image" Target="../media/image35.png"/><Relationship Id="rId16" Type="http://schemas.openxmlformats.org/officeDocument/2006/relationships/image" Target="../media/image37.png"/><Relationship Id="rId5" Type="http://schemas.openxmlformats.org/officeDocument/2006/relationships/image" Target="../media/image60.png"/><Relationship Id="rId6" Type="http://schemas.openxmlformats.org/officeDocument/2006/relationships/image" Target="../media/image41.png"/><Relationship Id="rId7" Type="http://schemas.openxmlformats.org/officeDocument/2006/relationships/image" Target="../media/image30.png"/><Relationship Id="rId8" Type="http://schemas.openxmlformats.org/officeDocument/2006/relationships/image" Target="../media/image46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43.png"/><Relationship Id="rId10" Type="http://schemas.openxmlformats.org/officeDocument/2006/relationships/image" Target="../media/image64.png"/><Relationship Id="rId13" Type="http://schemas.openxmlformats.org/officeDocument/2006/relationships/image" Target="../media/image72.png"/><Relationship Id="rId1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8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Relationship Id="rId15" Type="http://schemas.openxmlformats.org/officeDocument/2006/relationships/image" Target="../media/image62.png"/><Relationship Id="rId14" Type="http://schemas.openxmlformats.org/officeDocument/2006/relationships/image" Target="../media/image63.png"/><Relationship Id="rId16" Type="http://schemas.openxmlformats.org/officeDocument/2006/relationships/image" Target="../media/image70.png"/><Relationship Id="rId5" Type="http://schemas.openxmlformats.org/officeDocument/2006/relationships/image" Target="../media/image49.png"/><Relationship Id="rId6" Type="http://schemas.openxmlformats.org/officeDocument/2006/relationships/image" Target="../media/image44.png"/><Relationship Id="rId7" Type="http://schemas.openxmlformats.org/officeDocument/2006/relationships/image" Target="../media/image47.png"/><Relationship Id="rId8" Type="http://schemas.openxmlformats.org/officeDocument/2006/relationships/image" Target="../media/image50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56.png"/><Relationship Id="rId10" Type="http://schemas.openxmlformats.org/officeDocument/2006/relationships/image" Target="../media/image71.png"/><Relationship Id="rId13" Type="http://schemas.openxmlformats.org/officeDocument/2006/relationships/image" Target="../media/image75.png"/><Relationship Id="rId1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9.png"/><Relationship Id="rId4" Type="http://schemas.openxmlformats.org/officeDocument/2006/relationships/image" Target="../media/image54.png"/><Relationship Id="rId9" Type="http://schemas.openxmlformats.org/officeDocument/2006/relationships/image" Target="../media/image68.png"/><Relationship Id="rId15" Type="http://schemas.openxmlformats.org/officeDocument/2006/relationships/image" Target="../media/image86.png"/><Relationship Id="rId14" Type="http://schemas.openxmlformats.org/officeDocument/2006/relationships/image" Target="../media/image77.png"/><Relationship Id="rId16" Type="http://schemas.openxmlformats.org/officeDocument/2006/relationships/image" Target="../media/image67.png"/><Relationship Id="rId5" Type="http://schemas.openxmlformats.org/officeDocument/2006/relationships/image" Target="../media/image55.png"/><Relationship Id="rId6" Type="http://schemas.openxmlformats.org/officeDocument/2006/relationships/image" Target="../media/image66.png"/><Relationship Id="rId7" Type="http://schemas.openxmlformats.org/officeDocument/2006/relationships/image" Target="../media/image53.png"/><Relationship Id="rId8" Type="http://schemas.openxmlformats.org/officeDocument/2006/relationships/image" Target="../media/image91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84.png"/><Relationship Id="rId10" Type="http://schemas.openxmlformats.org/officeDocument/2006/relationships/image" Target="../media/image118.png"/><Relationship Id="rId13" Type="http://schemas.openxmlformats.org/officeDocument/2006/relationships/image" Target="../media/image89.png"/><Relationship Id="rId1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5.png"/><Relationship Id="rId4" Type="http://schemas.openxmlformats.org/officeDocument/2006/relationships/image" Target="../media/image69.png"/><Relationship Id="rId9" Type="http://schemas.openxmlformats.org/officeDocument/2006/relationships/image" Target="../media/image73.png"/><Relationship Id="rId15" Type="http://schemas.openxmlformats.org/officeDocument/2006/relationships/image" Target="../media/image81.png"/><Relationship Id="rId14" Type="http://schemas.openxmlformats.org/officeDocument/2006/relationships/image" Target="../media/image90.png"/><Relationship Id="rId16" Type="http://schemas.openxmlformats.org/officeDocument/2006/relationships/image" Target="../media/image97.png"/><Relationship Id="rId5" Type="http://schemas.openxmlformats.org/officeDocument/2006/relationships/image" Target="../media/image82.png"/><Relationship Id="rId6" Type="http://schemas.openxmlformats.org/officeDocument/2006/relationships/image" Target="../media/image76.png"/><Relationship Id="rId7" Type="http://schemas.openxmlformats.org/officeDocument/2006/relationships/image" Target="../media/image78.png"/><Relationship Id="rId8" Type="http://schemas.openxmlformats.org/officeDocument/2006/relationships/image" Target="../media/image74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4.png"/><Relationship Id="rId10" Type="http://schemas.openxmlformats.org/officeDocument/2006/relationships/image" Target="../media/image87.png"/><Relationship Id="rId13" Type="http://schemas.openxmlformats.org/officeDocument/2006/relationships/image" Target="../media/image92.png"/><Relationship Id="rId1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5.png"/><Relationship Id="rId4" Type="http://schemas.openxmlformats.org/officeDocument/2006/relationships/image" Target="../media/image85.png"/><Relationship Id="rId9" Type="http://schemas.openxmlformats.org/officeDocument/2006/relationships/image" Target="../media/image83.png"/><Relationship Id="rId15" Type="http://schemas.openxmlformats.org/officeDocument/2006/relationships/image" Target="../media/image112.png"/><Relationship Id="rId14" Type="http://schemas.openxmlformats.org/officeDocument/2006/relationships/image" Target="../media/image102.png"/><Relationship Id="rId5" Type="http://schemas.openxmlformats.org/officeDocument/2006/relationships/image" Target="../media/image108.png"/><Relationship Id="rId6" Type="http://schemas.openxmlformats.org/officeDocument/2006/relationships/image" Target="../media/image96.png"/><Relationship Id="rId7" Type="http://schemas.openxmlformats.org/officeDocument/2006/relationships/image" Target="../media/image88.png"/><Relationship Id="rId8" Type="http://schemas.openxmlformats.org/officeDocument/2006/relationships/image" Target="../media/image9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5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5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5.png"/><Relationship Id="rId4" Type="http://schemas.openxmlformats.org/officeDocument/2006/relationships/image" Target="../media/image94.png"/><Relationship Id="rId5" Type="http://schemas.openxmlformats.org/officeDocument/2006/relationships/image" Target="../media/image9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5" Type="http://schemas.openxmlformats.org/officeDocument/2006/relationships/image" Target="../media/image8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6.png"/><Relationship Id="rId10" Type="http://schemas.openxmlformats.org/officeDocument/2006/relationships/image" Target="../media/image1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9" Type="http://schemas.openxmlformats.org/officeDocument/2006/relationships/image" Target="../media/image113.png"/><Relationship Id="rId5" Type="http://schemas.openxmlformats.org/officeDocument/2006/relationships/image" Target="../media/image8.png"/><Relationship Id="rId6" Type="http://schemas.openxmlformats.org/officeDocument/2006/relationships/image" Target="../media/image10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5" Type="http://schemas.openxmlformats.org/officeDocument/2006/relationships/image" Target="../media/image8.png"/><Relationship Id="rId6" Type="http://schemas.openxmlformats.org/officeDocument/2006/relationships/image" Target="../media/image103.png"/><Relationship Id="rId7" Type="http://schemas.openxmlformats.org/officeDocument/2006/relationships/image" Target="../media/image107.png"/><Relationship Id="rId8" Type="http://schemas.openxmlformats.org/officeDocument/2006/relationships/image" Target="../media/image1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5" Type="http://schemas.openxmlformats.org/officeDocument/2006/relationships/image" Target="../media/image8.png"/><Relationship Id="rId6" Type="http://schemas.openxmlformats.org/officeDocument/2006/relationships/image" Target="../media/image1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5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Relationship Id="rId4" Type="http://schemas.openxmlformats.org/officeDocument/2006/relationships/image" Target="../media/image25.jpg"/><Relationship Id="rId11" Type="http://schemas.openxmlformats.org/officeDocument/2006/relationships/image" Target="../media/image17.png"/><Relationship Id="rId10" Type="http://schemas.openxmlformats.org/officeDocument/2006/relationships/image" Target="../media/image7.png"/><Relationship Id="rId12" Type="http://schemas.openxmlformats.org/officeDocument/2006/relationships/image" Target="../media/image8.png"/><Relationship Id="rId9" Type="http://schemas.openxmlformats.org/officeDocument/2006/relationships/image" Target="../media/image2.jpg"/><Relationship Id="rId5" Type="http://schemas.openxmlformats.org/officeDocument/2006/relationships/image" Target="../media/image19.jpg"/><Relationship Id="rId6" Type="http://schemas.openxmlformats.org/officeDocument/2006/relationships/image" Target="../media/image4.jpg"/><Relationship Id="rId7" Type="http://schemas.openxmlformats.org/officeDocument/2006/relationships/image" Target="../media/image24.jpg"/><Relationship Id="rId8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5" Type="http://schemas.openxmlformats.org/officeDocument/2006/relationships/image" Target="../media/image8.png"/><Relationship Id="rId6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9.png"/><Relationship Id="rId10" Type="http://schemas.openxmlformats.org/officeDocument/2006/relationships/image" Target="../media/image20.png"/><Relationship Id="rId13" Type="http://schemas.openxmlformats.org/officeDocument/2006/relationships/image" Target="../media/image26.png"/><Relationship Id="rId1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16.png"/><Relationship Id="rId9" Type="http://schemas.openxmlformats.org/officeDocument/2006/relationships/image" Target="../media/image40.png"/><Relationship Id="rId15" Type="http://schemas.openxmlformats.org/officeDocument/2006/relationships/image" Target="../media/image51.png"/><Relationship Id="rId14" Type="http://schemas.openxmlformats.org/officeDocument/2006/relationships/image" Target="../media/image28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18.png"/><Relationship Id="rId8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phical user interface&#10;&#10;Description automatically generated" id="105" name="Google Shape;10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6871"/>
            <a:ext cx="12201142" cy="687689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"/>
          <p:cNvSpPr txBox="1"/>
          <p:nvPr/>
        </p:nvSpPr>
        <p:spPr>
          <a:xfrm>
            <a:off x="518494" y="2633254"/>
            <a:ext cx="6600341" cy="13688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IT Incident Tickets Analysis</a:t>
            </a:r>
            <a:endParaRPr/>
          </a:p>
        </p:txBody>
      </p:sp>
      <p:sp>
        <p:nvSpPr>
          <p:cNvPr id="108" name="Google Shape;108;p1"/>
          <p:cNvSpPr txBox="1"/>
          <p:nvPr/>
        </p:nvSpPr>
        <p:spPr>
          <a:xfrm>
            <a:off x="518494" y="5270105"/>
            <a:ext cx="5348287" cy="645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Trending and Forecasting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"/>
          <p:cNvSpPr txBox="1"/>
          <p:nvPr/>
        </p:nvSpPr>
        <p:spPr>
          <a:xfrm>
            <a:off x="518494" y="4151022"/>
            <a:ext cx="4501663" cy="746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IPBA Group J</a:t>
            </a:r>
            <a:endParaRPr/>
          </a:p>
        </p:txBody>
      </p:sp>
      <p:pic>
        <p:nvPicPr>
          <p:cNvPr descr="Indian Institute of Management Indore - Wikipedia" id="110" name="Google Shape;11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957" y="75842"/>
            <a:ext cx="411718" cy="663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"/>
          <p:cNvSpPr txBox="1"/>
          <p:nvPr/>
        </p:nvSpPr>
        <p:spPr>
          <a:xfrm>
            <a:off x="696191" y="157715"/>
            <a:ext cx="5399809" cy="399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Integrated Program in Business Analytics</a:t>
            </a:r>
            <a:endParaRPr/>
          </a:p>
        </p:txBody>
      </p:sp>
      <p:pic>
        <p:nvPicPr>
          <p:cNvPr descr="Logo&#10;&#10;Description automatically generated with medium confidence" id="112" name="Google Shape;112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10219" y="75842"/>
            <a:ext cx="1392824" cy="663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"/>
          <p:cNvSpPr txBox="1"/>
          <p:nvPr>
            <p:ph type="title"/>
          </p:nvPr>
        </p:nvSpPr>
        <p:spPr>
          <a:xfrm>
            <a:off x="463550" y="-16598"/>
            <a:ext cx="11260278" cy="713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Open Sans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P1 Ticket Analysis</a:t>
            </a:r>
            <a:endParaRPr/>
          </a:p>
        </p:txBody>
      </p:sp>
      <p:sp>
        <p:nvSpPr>
          <p:cNvPr id="243" name="Google Shape;243;p10"/>
          <p:cNvSpPr txBox="1"/>
          <p:nvPr/>
        </p:nvSpPr>
        <p:spPr>
          <a:xfrm>
            <a:off x="2676525" y="5800725"/>
            <a:ext cx="9103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 13</a:t>
            </a:r>
            <a:endParaRPr/>
          </a:p>
        </p:txBody>
      </p:sp>
      <p:pic>
        <p:nvPicPr>
          <p:cNvPr id="244" name="Google Shape;24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57055" y="3163856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3726" y="3163856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00149" y="3163856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30837" y="502920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00017" y="1072708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38503" y="1072708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57055" y="1072708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833726" y="1072708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100017" y="3163856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038503" y="3163856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11647" y="1072708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11647" y="3163856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928817" y="5104106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9800149" y="1072708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0"/>
          <p:cNvSpPr txBox="1"/>
          <p:nvPr/>
        </p:nvSpPr>
        <p:spPr>
          <a:xfrm>
            <a:off x="5983554" y="5785292"/>
            <a:ext cx="9103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 14</a:t>
            </a:r>
            <a:endParaRPr/>
          </a:p>
        </p:txBody>
      </p:sp>
      <p:sp>
        <p:nvSpPr>
          <p:cNvPr id="259" name="Google Shape;259;p10"/>
          <p:cNvSpPr txBox="1"/>
          <p:nvPr/>
        </p:nvSpPr>
        <p:spPr>
          <a:xfrm>
            <a:off x="243280" y="2882774"/>
            <a:ext cx="11480548" cy="335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1F1E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201F1E"/>
                </a:solidFill>
                <a:latin typeface="Arial"/>
                <a:ea typeface="Arial"/>
                <a:cs typeface="Arial"/>
                <a:sym typeface="Arial"/>
              </a:rPr>
              <a:t>           Prod 7           	             Prod 8                             Prod 9                             Prod 10                              Prod 11                           Prod 12</a:t>
            </a:r>
            <a:endParaRPr sz="1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" name="Google Shape;260;p10"/>
          <p:cNvSpPr txBox="1"/>
          <p:nvPr/>
        </p:nvSpPr>
        <p:spPr>
          <a:xfrm>
            <a:off x="243280" y="839494"/>
            <a:ext cx="11480548" cy="335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1F1E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201F1E"/>
                </a:solidFill>
                <a:latin typeface="Arial"/>
                <a:ea typeface="Arial"/>
                <a:cs typeface="Arial"/>
                <a:sym typeface="Arial"/>
              </a:rPr>
              <a:t>           Prod 1                             Prod 2                                Prod 3                              Prod 4                              Prod 5                               Prod 6</a:t>
            </a:r>
            <a:endParaRPr sz="1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1"/>
          <p:cNvSpPr txBox="1"/>
          <p:nvPr>
            <p:ph type="title"/>
          </p:nvPr>
        </p:nvSpPr>
        <p:spPr>
          <a:xfrm>
            <a:off x="463550" y="-16598"/>
            <a:ext cx="11260278" cy="713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Open Sans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P2 Ticket Analysis</a:t>
            </a:r>
            <a:endParaRPr/>
          </a:p>
        </p:txBody>
      </p:sp>
      <p:sp>
        <p:nvSpPr>
          <p:cNvPr id="266" name="Google Shape;266;p11"/>
          <p:cNvSpPr txBox="1"/>
          <p:nvPr/>
        </p:nvSpPr>
        <p:spPr>
          <a:xfrm>
            <a:off x="2676525" y="5800725"/>
            <a:ext cx="9103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 13</a:t>
            </a:r>
            <a:endParaRPr/>
          </a:p>
        </p:txBody>
      </p:sp>
      <p:sp>
        <p:nvSpPr>
          <p:cNvPr id="267" name="Google Shape;267;p11"/>
          <p:cNvSpPr txBox="1"/>
          <p:nvPr/>
        </p:nvSpPr>
        <p:spPr>
          <a:xfrm>
            <a:off x="5983554" y="5785292"/>
            <a:ext cx="9103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 14</a:t>
            </a:r>
            <a:endParaRPr/>
          </a:p>
        </p:txBody>
      </p:sp>
      <p:pic>
        <p:nvPicPr>
          <p:cNvPr id="268" name="Google Shape;26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647" y="1072708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87511" y="3144494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12799" y="3144494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38087" y="3144494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58708" y="5055558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79958" y="5123597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036935" y="1072708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962223" y="1072708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887511" y="1072708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812799" y="1072708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11647" y="3144494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036935" y="3144494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962223" y="3144494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9738087" y="1072708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1"/>
          <p:cNvSpPr txBox="1"/>
          <p:nvPr/>
        </p:nvSpPr>
        <p:spPr>
          <a:xfrm>
            <a:off x="243280" y="2882774"/>
            <a:ext cx="11480548" cy="335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1F1E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201F1E"/>
                </a:solidFill>
                <a:latin typeface="Arial"/>
                <a:ea typeface="Arial"/>
                <a:cs typeface="Arial"/>
                <a:sym typeface="Arial"/>
              </a:rPr>
              <a:t>           Prod 7           	             Prod 8                             Prod 9                             Prod 10                              Prod 11                           Prod 12</a:t>
            </a:r>
            <a:endParaRPr sz="1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3" name="Google Shape;283;p11"/>
          <p:cNvSpPr txBox="1"/>
          <p:nvPr/>
        </p:nvSpPr>
        <p:spPr>
          <a:xfrm>
            <a:off x="243280" y="839494"/>
            <a:ext cx="11480548" cy="335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1F1E"/>
              </a:buClr>
              <a:buSzPct val="100000"/>
              <a:buFont typeface="Open Sans"/>
              <a:buNone/>
            </a:pPr>
            <a:r>
              <a:rPr lang="en-US" sz="1600">
                <a:solidFill>
                  <a:srgbClr val="201F1E"/>
                </a:solidFill>
                <a:latin typeface="Open Sans"/>
                <a:ea typeface="Open Sans"/>
                <a:cs typeface="Open Sans"/>
                <a:sym typeface="Open Sans"/>
              </a:rPr>
              <a:t>           Prod 1                             Prod 2                                Prod 3                              Prod 4                              Prod 5                               Prod 6</a:t>
            </a:r>
            <a:endParaRPr sz="1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2"/>
          <p:cNvSpPr txBox="1"/>
          <p:nvPr>
            <p:ph type="title"/>
          </p:nvPr>
        </p:nvSpPr>
        <p:spPr>
          <a:xfrm>
            <a:off x="463550" y="-16598"/>
            <a:ext cx="11260278" cy="713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Open Sans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P3 Ticket Analysis</a:t>
            </a:r>
            <a:endParaRPr/>
          </a:p>
        </p:txBody>
      </p:sp>
      <p:sp>
        <p:nvSpPr>
          <p:cNvPr id="289" name="Google Shape;289;p12"/>
          <p:cNvSpPr txBox="1"/>
          <p:nvPr/>
        </p:nvSpPr>
        <p:spPr>
          <a:xfrm>
            <a:off x="2676525" y="5800725"/>
            <a:ext cx="9103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 13</a:t>
            </a:r>
            <a:endParaRPr/>
          </a:p>
        </p:txBody>
      </p:sp>
      <p:sp>
        <p:nvSpPr>
          <p:cNvPr id="290" name="Google Shape;290;p12"/>
          <p:cNvSpPr txBox="1"/>
          <p:nvPr/>
        </p:nvSpPr>
        <p:spPr>
          <a:xfrm>
            <a:off x="5983554" y="5785292"/>
            <a:ext cx="9103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 14</a:t>
            </a:r>
            <a:endParaRPr/>
          </a:p>
        </p:txBody>
      </p:sp>
      <p:pic>
        <p:nvPicPr>
          <p:cNvPr id="291" name="Google Shape;29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647" y="1054055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95431" y="311893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23359" y="311893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51289" y="311893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70796" y="4982065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893868" y="4994356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039575" y="1054055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967503" y="1054055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895431" y="1054055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823359" y="1054055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751289" y="1054055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11647" y="311893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039575" y="311893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967503" y="3118930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12"/>
          <p:cNvSpPr txBox="1"/>
          <p:nvPr/>
        </p:nvSpPr>
        <p:spPr>
          <a:xfrm>
            <a:off x="243280" y="2882774"/>
            <a:ext cx="11480548" cy="335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1F1E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201F1E"/>
                </a:solidFill>
                <a:latin typeface="Arial"/>
                <a:ea typeface="Arial"/>
                <a:cs typeface="Arial"/>
                <a:sym typeface="Arial"/>
              </a:rPr>
              <a:t>           Prod 7           	             Prod 8                             Prod 9                             Prod 10                              Prod 11                           Prod 12</a:t>
            </a:r>
            <a:endParaRPr sz="1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6" name="Google Shape;306;p12"/>
          <p:cNvSpPr txBox="1"/>
          <p:nvPr/>
        </p:nvSpPr>
        <p:spPr>
          <a:xfrm>
            <a:off x="243280" y="839494"/>
            <a:ext cx="11480548" cy="335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1F1E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201F1E"/>
                </a:solidFill>
                <a:latin typeface="Arial"/>
                <a:ea typeface="Arial"/>
                <a:cs typeface="Arial"/>
                <a:sym typeface="Arial"/>
              </a:rPr>
              <a:t>           Prod 1                             Prod 2                                Prod 3                              Prod 4                              Prod 5                               Prod 6</a:t>
            </a:r>
            <a:endParaRPr sz="1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3"/>
          <p:cNvSpPr txBox="1"/>
          <p:nvPr>
            <p:ph type="title"/>
          </p:nvPr>
        </p:nvSpPr>
        <p:spPr>
          <a:xfrm>
            <a:off x="463550" y="-16598"/>
            <a:ext cx="11260278" cy="713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Open Sans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P4 Ticket Analysis</a:t>
            </a:r>
            <a:endParaRPr/>
          </a:p>
        </p:txBody>
      </p:sp>
      <p:sp>
        <p:nvSpPr>
          <p:cNvPr id="312" name="Google Shape;312;p13"/>
          <p:cNvSpPr txBox="1"/>
          <p:nvPr/>
        </p:nvSpPr>
        <p:spPr>
          <a:xfrm>
            <a:off x="2676525" y="5800725"/>
            <a:ext cx="9103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 13</a:t>
            </a:r>
            <a:endParaRPr/>
          </a:p>
        </p:txBody>
      </p:sp>
      <p:sp>
        <p:nvSpPr>
          <p:cNvPr id="313" name="Google Shape;313;p13"/>
          <p:cNvSpPr txBox="1"/>
          <p:nvPr/>
        </p:nvSpPr>
        <p:spPr>
          <a:xfrm>
            <a:off x="5983554" y="5785292"/>
            <a:ext cx="9103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 14</a:t>
            </a:r>
            <a:endParaRPr/>
          </a:p>
        </p:txBody>
      </p:sp>
      <p:pic>
        <p:nvPicPr>
          <p:cNvPr id="314" name="Google Shape;31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647" y="1072708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5839" y="3134722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83903" y="3134722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01969" y="3134722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02882" y="5055558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64746" y="5055558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029711" y="1072708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947775" y="1072708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865839" y="1072708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783903" y="1072708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1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701969" y="1072708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11647" y="3134722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029711" y="3134722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947775" y="3134722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3"/>
          <p:cNvSpPr txBox="1"/>
          <p:nvPr/>
        </p:nvSpPr>
        <p:spPr>
          <a:xfrm>
            <a:off x="243280" y="2882774"/>
            <a:ext cx="11480548" cy="335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1F1E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201F1E"/>
                </a:solidFill>
                <a:latin typeface="Arial"/>
                <a:ea typeface="Arial"/>
                <a:cs typeface="Arial"/>
                <a:sym typeface="Arial"/>
              </a:rPr>
              <a:t>           Prod 7           	             Prod 8                             Prod 9                             Prod 10                              Prod 11                           Prod 12</a:t>
            </a:r>
            <a:endParaRPr sz="1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9" name="Google Shape;329;p13"/>
          <p:cNvSpPr txBox="1"/>
          <p:nvPr/>
        </p:nvSpPr>
        <p:spPr>
          <a:xfrm>
            <a:off x="243280" y="839494"/>
            <a:ext cx="11480548" cy="335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1F1E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201F1E"/>
                </a:solidFill>
                <a:latin typeface="Arial"/>
                <a:ea typeface="Arial"/>
                <a:cs typeface="Arial"/>
                <a:sym typeface="Arial"/>
              </a:rPr>
              <a:t>           Prod 1                             Prod 2                                Prod 3                              Prod 4                              Prod 5                               Prod 6</a:t>
            </a:r>
            <a:endParaRPr sz="1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4"/>
          <p:cNvSpPr txBox="1"/>
          <p:nvPr>
            <p:ph type="title"/>
          </p:nvPr>
        </p:nvSpPr>
        <p:spPr>
          <a:xfrm>
            <a:off x="463550" y="-16598"/>
            <a:ext cx="11260278" cy="713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Open Sans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P5 Ticket Analysis</a:t>
            </a:r>
            <a:endParaRPr/>
          </a:p>
        </p:txBody>
      </p:sp>
      <p:sp>
        <p:nvSpPr>
          <p:cNvPr id="335" name="Google Shape;335;p14"/>
          <p:cNvSpPr txBox="1"/>
          <p:nvPr/>
        </p:nvSpPr>
        <p:spPr>
          <a:xfrm>
            <a:off x="3950463" y="5600626"/>
            <a:ext cx="9103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 14</a:t>
            </a:r>
            <a:endParaRPr/>
          </a:p>
        </p:txBody>
      </p:sp>
      <p:pic>
        <p:nvPicPr>
          <p:cNvPr id="336" name="Google Shape;33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647" y="1072708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6377" y="3144494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63742" y="3144494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81107" y="3144494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698471" y="3144494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29012" y="1072708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946377" y="1072708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63742" y="1072708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781107" y="1072708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1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698471" y="1072708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1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181600" y="5055558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1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11647" y="3144494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1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029012" y="3144494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14"/>
          <p:cNvSpPr txBox="1"/>
          <p:nvPr/>
        </p:nvSpPr>
        <p:spPr>
          <a:xfrm>
            <a:off x="243280" y="2882774"/>
            <a:ext cx="11480548" cy="335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1F1E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201F1E"/>
                </a:solidFill>
                <a:latin typeface="Arial"/>
                <a:ea typeface="Arial"/>
                <a:cs typeface="Arial"/>
                <a:sym typeface="Arial"/>
              </a:rPr>
              <a:t>           Prod 7           	             Prod 8                             Prod 9                             Prod 10                              Prod 11                           Prod 12</a:t>
            </a:r>
            <a:endParaRPr sz="1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0" name="Google Shape;350;p14"/>
          <p:cNvSpPr txBox="1"/>
          <p:nvPr/>
        </p:nvSpPr>
        <p:spPr>
          <a:xfrm>
            <a:off x="243280" y="839494"/>
            <a:ext cx="11480548" cy="335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1F1E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201F1E"/>
                </a:solidFill>
                <a:latin typeface="Arial"/>
                <a:ea typeface="Arial"/>
                <a:cs typeface="Arial"/>
                <a:sym typeface="Arial"/>
              </a:rPr>
              <a:t>           Prod 1                             Prod 2                                Prod 3                              Prod 4                              Prod 5                               Prod 6</a:t>
            </a:r>
            <a:endParaRPr sz="1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171" y="128650"/>
            <a:ext cx="2279584" cy="4559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7" name="Google Shape;357;p15"/>
          <p:cNvGrpSpPr/>
          <p:nvPr/>
        </p:nvGrpSpPr>
        <p:grpSpPr>
          <a:xfrm>
            <a:off x="9004365" y="173718"/>
            <a:ext cx="2719464" cy="365781"/>
            <a:chOff x="9228405" y="594424"/>
            <a:chExt cx="2841675" cy="382219"/>
          </a:xfrm>
        </p:grpSpPr>
        <p:cxnSp>
          <p:nvCxnSpPr>
            <p:cNvPr id="358" name="Google Shape;358;p15"/>
            <p:cNvCxnSpPr/>
            <p:nvPr/>
          </p:nvCxnSpPr>
          <p:spPr>
            <a:xfrm>
              <a:off x="10455884" y="594424"/>
              <a:ext cx="0" cy="382219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359" name="Google Shape;359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612560" y="641156"/>
              <a:ext cx="1457520" cy="288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" name="Google Shape;360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28405" y="616314"/>
              <a:ext cx="1083801" cy="3384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1" name="Google Shape;361;p15"/>
          <p:cNvSpPr txBox="1"/>
          <p:nvPr>
            <p:ph type="title"/>
          </p:nvPr>
        </p:nvSpPr>
        <p:spPr>
          <a:xfrm>
            <a:off x="633234" y="16788"/>
            <a:ext cx="11260278" cy="713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Open Sans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Exploratory Data Analysis</a:t>
            </a:r>
            <a:endParaRPr/>
          </a:p>
        </p:txBody>
      </p:sp>
      <p:sp>
        <p:nvSpPr>
          <p:cNvPr id="362" name="Google Shape;362;p15"/>
          <p:cNvSpPr txBox="1"/>
          <p:nvPr>
            <p:ph idx="1" type="body"/>
          </p:nvPr>
        </p:nvSpPr>
        <p:spPr>
          <a:xfrm>
            <a:off x="812343" y="1191918"/>
            <a:ext cx="10716638" cy="5067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Char char="•"/>
            </a:pPr>
            <a:r>
              <a:rPr lang="en-US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We learned P0 tickets are not created uniformly for all Products 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ts val="1600"/>
              <a:buChar char="•"/>
            </a:pPr>
            <a:r>
              <a:rPr lang="en-US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P1 tickets are fairly concentrated for majority of the Products 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ts val="1600"/>
              <a:buChar char="•"/>
            </a:pPr>
            <a:r>
              <a:rPr lang="en-US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P2 tickets have sporadic spikes, they are on an average below 50% of the ticket population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ts val="1600"/>
              <a:buChar char="•"/>
            </a:pPr>
            <a:r>
              <a:rPr lang="en-US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P2 and P3 have bigger share, 72.4%, of the ticket population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ts val="1600"/>
              <a:buChar char="•"/>
            </a:pPr>
            <a:r>
              <a:rPr lang="en-US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Products 12, 3 and 4 have maximum tickets across P0-P4 priorities </a:t>
            </a:r>
            <a:endParaRPr/>
          </a:p>
          <a:p>
            <a:pPr indent="-1270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</a:pPr>
            <a:r>
              <a:t/>
            </a:r>
            <a:endParaRPr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270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</a:pPr>
            <a:r>
              <a:t/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171" y="128650"/>
            <a:ext cx="2279584" cy="4559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9" name="Google Shape;369;p16"/>
          <p:cNvGrpSpPr/>
          <p:nvPr/>
        </p:nvGrpSpPr>
        <p:grpSpPr>
          <a:xfrm>
            <a:off x="9004365" y="173718"/>
            <a:ext cx="2719464" cy="365781"/>
            <a:chOff x="9228405" y="594424"/>
            <a:chExt cx="2841675" cy="382219"/>
          </a:xfrm>
        </p:grpSpPr>
        <p:cxnSp>
          <p:nvCxnSpPr>
            <p:cNvPr id="370" name="Google Shape;370;p16"/>
            <p:cNvCxnSpPr/>
            <p:nvPr/>
          </p:nvCxnSpPr>
          <p:spPr>
            <a:xfrm>
              <a:off x="10455884" y="594424"/>
              <a:ext cx="0" cy="382219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371" name="Google Shape;371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612560" y="641156"/>
              <a:ext cx="1457520" cy="288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28405" y="616314"/>
              <a:ext cx="1083801" cy="3384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3" name="Google Shape;373;p16"/>
          <p:cNvSpPr txBox="1"/>
          <p:nvPr>
            <p:ph type="title"/>
          </p:nvPr>
        </p:nvSpPr>
        <p:spPr>
          <a:xfrm>
            <a:off x="633234" y="16788"/>
            <a:ext cx="11260278" cy="713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Open Sans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Feature Engineering  </a:t>
            </a:r>
            <a:endParaRPr/>
          </a:p>
        </p:txBody>
      </p:sp>
      <p:sp>
        <p:nvSpPr>
          <p:cNvPr id="374" name="Google Shape;374;p16"/>
          <p:cNvSpPr txBox="1"/>
          <p:nvPr>
            <p:ph idx="1" type="body"/>
          </p:nvPr>
        </p:nvSpPr>
        <p:spPr>
          <a:xfrm>
            <a:off x="812343" y="965915"/>
            <a:ext cx="10076744" cy="5293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b="0" i="0"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Based on business requirements below features were considered to create condensed data frame</a:t>
            </a:r>
            <a:endParaRPr/>
          </a:p>
          <a:p>
            <a:pPr indent="-228600" lvl="1" marL="685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b="0" i="0" lang="en-US" sz="1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Tickets without closed dates were </a:t>
            </a:r>
            <a:r>
              <a:rPr lang="en-US" sz="1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determined to be outliers and removed</a:t>
            </a:r>
            <a:endParaRPr/>
          </a:p>
          <a:p>
            <a:pPr indent="-228600" lvl="1" marL="685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en-US" sz="1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From the main dataset we created a data frame of 7 Columns and 12,100 rows</a:t>
            </a:r>
            <a:endParaRPr/>
          </a:p>
          <a:p>
            <a:pPr indent="-228600" lvl="2" marL="11430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en-US" sz="1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 considered following columns for our data frame</a:t>
            </a:r>
            <a:endParaRPr/>
          </a:p>
          <a:p>
            <a:pPr indent="-228600" lvl="3" marL="1600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en-US" sz="1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date - Its ticket created month and year</a:t>
            </a:r>
            <a:endParaRPr/>
          </a:p>
          <a:p>
            <a:pPr indent="-228600" lvl="3" marL="1600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en-US" sz="1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product - 15 categories of Service or Product the tickets were categorized </a:t>
            </a:r>
            <a:endParaRPr/>
          </a:p>
          <a:p>
            <a:pPr indent="-228600" lvl="3" marL="1600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en-US" sz="1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shift - 3 Shifts of 8 hours each from 0 through 24 hours were created based on ticket Created date</a:t>
            </a:r>
            <a:endParaRPr/>
          </a:p>
          <a:p>
            <a:pPr indent="-228600" lvl="3" marL="1600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en-US" sz="1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Priority - Impact and Severity of the issue</a:t>
            </a:r>
            <a:endParaRPr/>
          </a:p>
          <a:p>
            <a:pPr indent="-228600" lvl="3" marL="1600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en-US" sz="1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created_count - Count of tickets created in a given month</a:t>
            </a:r>
            <a:endParaRPr/>
          </a:p>
          <a:p>
            <a:pPr indent="-228600" lvl="3" marL="1600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en-US" sz="1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assigned_to - Person the ticket is assigned to</a:t>
            </a:r>
            <a:endParaRPr/>
          </a:p>
          <a:p>
            <a:pPr indent="-228600" lvl="3" marL="1600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en-US" sz="1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closed_count - Count of tickets closed in a given month</a:t>
            </a:r>
            <a:endParaRPr/>
          </a:p>
          <a:p>
            <a:pPr indent="-228600" lvl="1" marL="685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en-US" sz="1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One-hot encoding technique was used to convert categorical data to numerical data for further processing and modelling </a:t>
            </a:r>
            <a:endParaRPr/>
          </a:p>
          <a:p>
            <a:pPr indent="0" lvl="1" marL="457200" rtl="0" algn="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-US" sz="1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Continued…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7"/>
          <p:cNvSpPr txBox="1"/>
          <p:nvPr>
            <p:ph idx="1" type="body"/>
          </p:nvPr>
        </p:nvSpPr>
        <p:spPr>
          <a:xfrm>
            <a:off x="812342" y="965915"/>
            <a:ext cx="10750179" cy="5293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 data frames were created to compute Created &amp; Closed counts 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These data frames were further merged based on following combination</a:t>
            </a:r>
            <a:endParaRPr/>
          </a:p>
          <a:p>
            <a:pPr indent="-228600" lvl="1" marL="685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en-US" sz="1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Date</a:t>
            </a:r>
            <a:endParaRPr/>
          </a:p>
          <a:p>
            <a:pPr indent="-228600" lvl="1" marL="685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en-US" sz="1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Shift</a:t>
            </a:r>
            <a:endParaRPr/>
          </a:p>
          <a:p>
            <a:pPr indent="-228600" lvl="1" marL="685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en-US" sz="1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Priority</a:t>
            </a:r>
            <a:endParaRPr/>
          </a:p>
          <a:p>
            <a:pPr indent="-228600" lvl="1" marL="685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en-US" sz="1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Product 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All null values in created and closed count columns were replaced with 0 as null meant no tickets were created or closed for aforementioned combination</a:t>
            </a:r>
            <a:endParaRPr/>
          </a:p>
        </p:txBody>
      </p:sp>
      <p:sp>
        <p:nvSpPr>
          <p:cNvPr id="380" name="Google Shape;380;p17"/>
          <p:cNvSpPr txBox="1"/>
          <p:nvPr>
            <p:ph type="title"/>
          </p:nvPr>
        </p:nvSpPr>
        <p:spPr>
          <a:xfrm>
            <a:off x="540823" y="0"/>
            <a:ext cx="11260278" cy="713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</a:pPr>
            <a:r>
              <a:rPr i="0"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 Engineering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8"/>
          <p:cNvSpPr txBox="1"/>
          <p:nvPr>
            <p:ph type="title"/>
          </p:nvPr>
        </p:nvSpPr>
        <p:spPr>
          <a:xfrm>
            <a:off x="465861" y="0"/>
            <a:ext cx="11260278" cy="713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</a:pPr>
            <a:r>
              <a:rPr i="0"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Pair Plots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6" name="Google Shape;38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603774"/>
            <a:ext cx="5797296" cy="5797292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18"/>
          <p:cNvSpPr txBox="1"/>
          <p:nvPr>
            <p:ph idx="1" type="body"/>
          </p:nvPr>
        </p:nvSpPr>
        <p:spPr>
          <a:xfrm>
            <a:off x="812343" y="965915"/>
            <a:ext cx="4946661" cy="5293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Pair plots were done to identify the relationship between the features of the final data frame through visualizations 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Created and Closed counts has linear relationship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Since Created and Closed counts have linear relationship, Assigned To is not highly corelated with them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However the Assigned To’s relation with Created and Closed counts are same or similar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9"/>
          <p:cNvSpPr txBox="1"/>
          <p:nvPr>
            <p:ph type="title"/>
          </p:nvPr>
        </p:nvSpPr>
        <p:spPr>
          <a:xfrm>
            <a:off x="465861" y="0"/>
            <a:ext cx="11260278" cy="713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</a:pPr>
            <a:r>
              <a:rPr i="0"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Line Plots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3" name="Google Shape;393;p19"/>
          <p:cNvSpPr txBox="1"/>
          <p:nvPr>
            <p:ph idx="1" type="body"/>
          </p:nvPr>
        </p:nvSpPr>
        <p:spPr>
          <a:xfrm>
            <a:off x="1033844" y="1024015"/>
            <a:ext cx="4946661" cy="16420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Line plots were created to identify trends and check if they coincide with the super data set trend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All 3 features followed trend of super data set</a:t>
            </a:r>
            <a:endParaRPr/>
          </a:p>
        </p:txBody>
      </p:sp>
      <p:grpSp>
        <p:nvGrpSpPr>
          <p:cNvPr id="394" name="Google Shape;394;p19"/>
          <p:cNvGrpSpPr/>
          <p:nvPr/>
        </p:nvGrpSpPr>
        <p:grpSpPr>
          <a:xfrm>
            <a:off x="1374285" y="3362392"/>
            <a:ext cx="3774583" cy="3077334"/>
            <a:chOff x="434127" y="3350857"/>
            <a:chExt cx="3774583" cy="3077334"/>
          </a:xfrm>
        </p:grpSpPr>
        <p:pic>
          <p:nvPicPr>
            <p:cNvPr id="395" name="Google Shape;395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4127" y="3350857"/>
              <a:ext cx="3774583" cy="30773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" name="Google Shape;396;p19"/>
            <p:cNvSpPr txBox="1"/>
            <p:nvPr/>
          </p:nvSpPr>
          <p:spPr>
            <a:xfrm>
              <a:off x="1835482" y="3471485"/>
              <a:ext cx="896399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Closed Count</a:t>
              </a:r>
              <a:endParaRPr/>
            </a:p>
          </p:txBody>
        </p:sp>
      </p:grpSp>
      <p:grpSp>
        <p:nvGrpSpPr>
          <p:cNvPr id="397" name="Google Shape;397;p19"/>
          <p:cNvGrpSpPr/>
          <p:nvPr/>
        </p:nvGrpSpPr>
        <p:grpSpPr>
          <a:xfrm>
            <a:off x="6807789" y="3350857"/>
            <a:ext cx="3776472" cy="3100404"/>
            <a:chOff x="6472939" y="3474466"/>
            <a:chExt cx="3776472" cy="3100404"/>
          </a:xfrm>
        </p:grpSpPr>
        <p:pic>
          <p:nvPicPr>
            <p:cNvPr id="398" name="Google Shape;398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72939" y="3474466"/>
              <a:ext cx="3776472" cy="31004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9" name="Google Shape;399;p19"/>
            <p:cNvSpPr txBox="1"/>
            <p:nvPr/>
          </p:nvSpPr>
          <p:spPr>
            <a:xfrm>
              <a:off x="7771108" y="3565403"/>
              <a:ext cx="1180131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Assigned To Count</a:t>
              </a:r>
              <a:endParaRPr/>
            </a:p>
          </p:txBody>
        </p:sp>
      </p:grpSp>
      <p:grpSp>
        <p:nvGrpSpPr>
          <p:cNvPr id="400" name="Google Shape;400;p19"/>
          <p:cNvGrpSpPr/>
          <p:nvPr/>
        </p:nvGrpSpPr>
        <p:grpSpPr>
          <a:xfrm>
            <a:off x="6807789" y="125940"/>
            <a:ext cx="3779728" cy="3081528"/>
            <a:chOff x="6430008" y="389957"/>
            <a:chExt cx="3779728" cy="3081528"/>
          </a:xfrm>
        </p:grpSpPr>
        <p:pic>
          <p:nvPicPr>
            <p:cNvPr id="401" name="Google Shape;401;p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430008" y="389957"/>
              <a:ext cx="3779728" cy="30815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2" name="Google Shape;402;p19"/>
            <p:cNvSpPr txBox="1"/>
            <p:nvPr/>
          </p:nvSpPr>
          <p:spPr>
            <a:xfrm>
              <a:off x="7881716" y="483875"/>
              <a:ext cx="958917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Created Count</a:t>
              </a:r>
              <a:endParaRPr/>
            </a:p>
          </p:txBody>
        </p:sp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"/>
          <p:cNvSpPr txBox="1"/>
          <p:nvPr>
            <p:ph type="title"/>
          </p:nvPr>
        </p:nvSpPr>
        <p:spPr>
          <a:xfrm>
            <a:off x="838200" y="98475"/>
            <a:ext cx="10515600" cy="7174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Narrow"/>
              <a:buNone/>
            </a:pPr>
            <a:r>
              <a:rPr lang="en-US" sz="2800"/>
              <a:t>Agenda</a:t>
            </a:r>
            <a:endParaRPr/>
          </a:p>
        </p:txBody>
      </p:sp>
      <p:sp>
        <p:nvSpPr>
          <p:cNvPr id="118" name="Google Shape;118;p2"/>
          <p:cNvSpPr txBox="1"/>
          <p:nvPr/>
        </p:nvSpPr>
        <p:spPr>
          <a:xfrm>
            <a:off x="838200" y="984739"/>
            <a:ext cx="10293626" cy="33342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633413" lvl="0" marL="633413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AutoNum type="romanUcPeriod"/>
            </a:pPr>
            <a:r>
              <a:rPr b="0" i="0" lang="en-US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Business Problem and Objectives</a:t>
            </a:r>
            <a:endParaRPr/>
          </a:p>
          <a:p>
            <a:pPr indent="-633413" lvl="0" marL="633413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AutoNum type="romanUcPeriod"/>
            </a:pPr>
            <a:r>
              <a:rPr lang="en-US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Overview</a:t>
            </a:r>
            <a:endParaRPr/>
          </a:p>
          <a:p>
            <a:pPr indent="-633413" lvl="0" marL="633413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AutoNum type="romanUcPeriod"/>
            </a:pPr>
            <a:r>
              <a:rPr lang="en-US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Definition </a:t>
            </a:r>
            <a:endParaRPr/>
          </a:p>
          <a:p>
            <a:pPr indent="-633413" lvl="0" marL="633413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AutoNum type="romanUcPeriod"/>
            </a:pPr>
            <a:r>
              <a:rPr lang="en-US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Preparation</a:t>
            </a:r>
            <a:endParaRPr/>
          </a:p>
          <a:p>
            <a:pPr indent="-633413" lvl="0" marL="633413" marR="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AutoNum type="romanUcPeriod"/>
            </a:pPr>
            <a:r>
              <a:rPr b="0" i="0" lang="en-US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Exploratory Data Analysis</a:t>
            </a:r>
            <a:endParaRPr/>
          </a:p>
          <a:p>
            <a:pPr indent="-633413" lvl="0" marL="633413" marR="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AutoNum type="romanUcPeriod"/>
            </a:pPr>
            <a:r>
              <a:rPr lang="en-US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Feature Engineering</a:t>
            </a:r>
            <a:endParaRPr b="0" i="0" sz="12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633413" lvl="0" marL="633413" marR="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AutoNum type="romanUcPeriod"/>
            </a:pPr>
            <a:r>
              <a:rPr b="0" i="0" lang="en-US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Pre-Processing and Modelling</a:t>
            </a:r>
            <a:endParaRPr/>
          </a:p>
          <a:p>
            <a:pPr indent="-633413" lvl="0" marL="633413" marR="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AutoNum type="romanUcPeriod"/>
            </a:pPr>
            <a:r>
              <a:rPr lang="en-US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Prediction and Conclusions</a:t>
            </a:r>
            <a:endParaRPr b="0" i="0" sz="16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633413" lvl="0" marL="633413" marR="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AutoNum type="romanUcPeriod"/>
            </a:pPr>
            <a:r>
              <a:rPr b="0" i="0" lang="en-US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Business</a:t>
            </a:r>
            <a:r>
              <a:rPr lang="en-US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 Recommendations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0"/>
          <p:cNvSpPr txBox="1"/>
          <p:nvPr>
            <p:ph type="title"/>
          </p:nvPr>
        </p:nvSpPr>
        <p:spPr>
          <a:xfrm>
            <a:off x="465861" y="0"/>
            <a:ext cx="11260278" cy="713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Open Sans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Correlation Map</a:t>
            </a:r>
            <a:endParaRPr/>
          </a:p>
        </p:txBody>
      </p:sp>
      <p:pic>
        <p:nvPicPr>
          <p:cNvPr id="408" name="Google Shape;40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0505" y="530352"/>
            <a:ext cx="5797296" cy="5797296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20"/>
          <p:cNvSpPr txBox="1"/>
          <p:nvPr>
            <p:ph idx="1" type="body"/>
          </p:nvPr>
        </p:nvSpPr>
        <p:spPr>
          <a:xfrm>
            <a:off x="602974" y="1024015"/>
            <a:ext cx="5377531" cy="16420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Created and Closed counts have high positive correlation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Assigned to has low correlation with Created and Closed counts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1"/>
          <p:cNvSpPr txBox="1"/>
          <p:nvPr>
            <p:ph idx="1" type="body"/>
          </p:nvPr>
        </p:nvSpPr>
        <p:spPr>
          <a:xfrm>
            <a:off x="812343" y="965915"/>
            <a:ext cx="10076744" cy="5293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For forecasting we choose 1 year's data from June 2021 through June 2022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Decision Tree, XGBoost and Linear Regression algorithms were chosen to decide best suitable model for accuracy 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Among the three aforementioned models Linear Regression was more accurate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Pareto principle (80:20) was used to split data between training and test model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model was trained on training data set and tested for prediction on test data set for created ticket counts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Results were compared with test output and accuracy was computed to be 98%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Linear Regression was also used for headcount requirement </a:t>
            </a:r>
            <a:endParaRPr/>
          </a:p>
        </p:txBody>
      </p:sp>
      <p:sp>
        <p:nvSpPr>
          <p:cNvPr id="415" name="Google Shape;415;p21"/>
          <p:cNvSpPr txBox="1"/>
          <p:nvPr>
            <p:ph type="title"/>
          </p:nvPr>
        </p:nvSpPr>
        <p:spPr>
          <a:xfrm>
            <a:off x="540823" y="0"/>
            <a:ext cx="11260278" cy="713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</a:pPr>
            <a:r>
              <a:rPr i="0"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Pre-Processing and Modelling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171" y="128650"/>
            <a:ext cx="2279584" cy="4559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2" name="Google Shape;422;p22"/>
          <p:cNvGrpSpPr/>
          <p:nvPr/>
        </p:nvGrpSpPr>
        <p:grpSpPr>
          <a:xfrm>
            <a:off x="9004365" y="173718"/>
            <a:ext cx="2719464" cy="365781"/>
            <a:chOff x="9228405" y="594424"/>
            <a:chExt cx="2841675" cy="382219"/>
          </a:xfrm>
        </p:grpSpPr>
        <p:cxnSp>
          <p:nvCxnSpPr>
            <p:cNvPr id="423" name="Google Shape;423;p22"/>
            <p:cNvCxnSpPr/>
            <p:nvPr/>
          </p:nvCxnSpPr>
          <p:spPr>
            <a:xfrm>
              <a:off x="10455884" y="594424"/>
              <a:ext cx="0" cy="382219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424" name="Google Shape;424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612560" y="641156"/>
              <a:ext cx="1457520" cy="288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5" name="Google Shape;425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28405" y="616314"/>
              <a:ext cx="1083801" cy="3384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6" name="Google Shape;426;p22"/>
          <p:cNvSpPr txBox="1"/>
          <p:nvPr>
            <p:ph type="title"/>
          </p:nvPr>
        </p:nvSpPr>
        <p:spPr>
          <a:xfrm>
            <a:off x="468171" y="24325"/>
            <a:ext cx="11260278" cy="713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Open Sans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Prediction and Conclusions</a:t>
            </a:r>
            <a:endParaRPr/>
          </a:p>
        </p:txBody>
      </p:sp>
      <p:pic>
        <p:nvPicPr>
          <p:cNvPr id="427" name="Google Shape;427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75513" y="3278733"/>
            <a:ext cx="3017520" cy="3017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95114" y="3278733"/>
            <a:ext cx="3017520" cy="301752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22"/>
          <p:cNvSpPr txBox="1"/>
          <p:nvPr>
            <p:ph idx="1" type="body"/>
          </p:nvPr>
        </p:nvSpPr>
        <p:spPr>
          <a:xfrm>
            <a:off x="602974" y="841867"/>
            <a:ext cx="10780643" cy="24368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Number of tickets created are gradually decreasing 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Tickets prediction based on train and test model remain true to the trend for entire data set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Only P2 tickets had a predicated slight increase in count 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Shift prediction also follows trend and predicts decrease in Created tickets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Mean Absolute Error in headcount resource prediction resulted to be ± 6 (9%) and we aim to improve it to ± 3 (4%)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171" y="128650"/>
            <a:ext cx="2279584" cy="4559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6" name="Google Shape;436;p23"/>
          <p:cNvGrpSpPr/>
          <p:nvPr/>
        </p:nvGrpSpPr>
        <p:grpSpPr>
          <a:xfrm>
            <a:off x="9004365" y="173718"/>
            <a:ext cx="2719464" cy="365781"/>
            <a:chOff x="9228405" y="594424"/>
            <a:chExt cx="2841675" cy="382219"/>
          </a:xfrm>
        </p:grpSpPr>
        <p:cxnSp>
          <p:nvCxnSpPr>
            <p:cNvPr id="437" name="Google Shape;437;p23"/>
            <p:cNvCxnSpPr/>
            <p:nvPr/>
          </p:nvCxnSpPr>
          <p:spPr>
            <a:xfrm>
              <a:off x="10455884" y="594424"/>
              <a:ext cx="0" cy="382219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438" name="Google Shape;438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612560" y="641156"/>
              <a:ext cx="1457520" cy="288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9" name="Google Shape;439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28405" y="616314"/>
              <a:ext cx="1083801" cy="3384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0" name="Google Shape;440;p23"/>
          <p:cNvSpPr txBox="1"/>
          <p:nvPr>
            <p:ph type="title"/>
          </p:nvPr>
        </p:nvSpPr>
        <p:spPr>
          <a:xfrm>
            <a:off x="468171" y="14010"/>
            <a:ext cx="11260278" cy="713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Open Sans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Prediction and Conclusions  </a:t>
            </a:r>
            <a:endParaRPr/>
          </a:p>
        </p:txBody>
      </p:sp>
      <p:pic>
        <p:nvPicPr>
          <p:cNvPr id="441" name="Google Shape;441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98475" y="1090363"/>
            <a:ext cx="2560320" cy="256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40456" y="1093676"/>
            <a:ext cx="2560320" cy="256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25122" y="1090363"/>
            <a:ext cx="2560320" cy="256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98475" y="3772595"/>
            <a:ext cx="2560320" cy="256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40456" y="3772595"/>
            <a:ext cx="2560320" cy="256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2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125122" y="3772595"/>
            <a:ext cx="2560320" cy="2560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171" y="128650"/>
            <a:ext cx="2279584" cy="4559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3" name="Google Shape;453;p24"/>
          <p:cNvGrpSpPr/>
          <p:nvPr/>
        </p:nvGrpSpPr>
        <p:grpSpPr>
          <a:xfrm>
            <a:off x="9004365" y="173718"/>
            <a:ext cx="2719464" cy="365781"/>
            <a:chOff x="9228405" y="594424"/>
            <a:chExt cx="2841675" cy="382219"/>
          </a:xfrm>
        </p:grpSpPr>
        <p:cxnSp>
          <p:nvCxnSpPr>
            <p:cNvPr id="454" name="Google Shape;454;p24"/>
            <p:cNvCxnSpPr/>
            <p:nvPr/>
          </p:nvCxnSpPr>
          <p:spPr>
            <a:xfrm>
              <a:off x="10455884" y="594424"/>
              <a:ext cx="0" cy="382219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455" name="Google Shape;455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612560" y="641156"/>
              <a:ext cx="1457520" cy="288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6" name="Google Shape;456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28405" y="616314"/>
              <a:ext cx="1083801" cy="33843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7" name="Google Shape;457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42796" y="1920240"/>
            <a:ext cx="3017520" cy="3017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85778" y="1920240"/>
            <a:ext cx="3017520" cy="3017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9815" y="1920240"/>
            <a:ext cx="3017520" cy="301752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24"/>
          <p:cNvSpPr txBox="1"/>
          <p:nvPr/>
        </p:nvSpPr>
        <p:spPr>
          <a:xfrm>
            <a:off x="468171" y="14010"/>
            <a:ext cx="11260278" cy="713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Open Sans"/>
              <a:buNone/>
            </a:pPr>
            <a:r>
              <a:rPr lang="en-US" sz="36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Prediction and Conclusions  </a:t>
            </a:r>
            <a:endParaRPr sz="360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171" y="128650"/>
            <a:ext cx="2279584" cy="4559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7" name="Google Shape;467;p25"/>
          <p:cNvGrpSpPr/>
          <p:nvPr/>
        </p:nvGrpSpPr>
        <p:grpSpPr>
          <a:xfrm>
            <a:off x="9004365" y="173718"/>
            <a:ext cx="2719464" cy="365781"/>
            <a:chOff x="9228405" y="594424"/>
            <a:chExt cx="2841675" cy="382219"/>
          </a:xfrm>
        </p:grpSpPr>
        <p:cxnSp>
          <p:nvCxnSpPr>
            <p:cNvPr id="468" name="Google Shape;468;p25"/>
            <p:cNvCxnSpPr/>
            <p:nvPr/>
          </p:nvCxnSpPr>
          <p:spPr>
            <a:xfrm>
              <a:off x="10455884" y="594424"/>
              <a:ext cx="0" cy="382219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469" name="Google Shape;469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612560" y="641156"/>
              <a:ext cx="1457520" cy="288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0" name="Google Shape;470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28405" y="616314"/>
              <a:ext cx="1083801" cy="33843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71" name="Google Shape;471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11357" y="688142"/>
            <a:ext cx="9369286" cy="5481716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25"/>
          <p:cNvSpPr txBox="1"/>
          <p:nvPr>
            <p:ph type="title"/>
          </p:nvPr>
        </p:nvSpPr>
        <p:spPr>
          <a:xfrm>
            <a:off x="468171" y="14010"/>
            <a:ext cx="11260278" cy="713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Open Sans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Prediction and Conclusions  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171" y="128650"/>
            <a:ext cx="2279584" cy="4559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9" name="Google Shape;479;p26"/>
          <p:cNvGrpSpPr/>
          <p:nvPr/>
        </p:nvGrpSpPr>
        <p:grpSpPr>
          <a:xfrm>
            <a:off x="9004365" y="173718"/>
            <a:ext cx="2719464" cy="365781"/>
            <a:chOff x="9228405" y="594424"/>
            <a:chExt cx="2841675" cy="382219"/>
          </a:xfrm>
        </p:grpSpPr>
        <p:cxnSp>
          <p:nvCxnSpPr>
            <p:cNvPr id="480" name="Google Shape;480;p26"/>
            <p:cNvCxnSpPr/>
            <p:nvPr/>
          </p:nvCxnSpPr>
          <p:spPr>
            <a:xfrm>
              <a:off x="10455884" y="594424"/>
              <a:ext cx="0" cy="382219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481" name="Google Shape;481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612560" y="641156"/>
              <a:ext cx="1457520" cy="288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" name="Google Shape;482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28405" y="616314"/>
              <a:ext cx="1083801" cy="3384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3" name="Google Shape;483;p26"/>
          <p:cNvSpPr txBox="1"/>
          <p:nvPr>
            <p:ph type="title"/>
          </p:nvPr>
        </p:nvSpPr>
        <p:spPr>
          <a:xfrm>
            <a:off x="468171" y="24325"/>
            <a:ext cx="11260278" cy="713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Open Sans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Business Recommendations</a:t>
            </a:r>
            <a:endParaRPr/>
          </a:p>
        </p:txBody>
      </p:sp>
      <p:sp>
        <p:nvSpPr>
          <p:cNvPr id="484" name="Google Shape;484;p26"/>
          <p:cNvSpPr txBox="1"/>
          <p:nvPr>
            <p:ph idx="1" type="body"/>
          </p:nvPr>
        </p:nvSpPr>
        <p:spPr>
          <a:xfrm>
            <a:off x="584121" y="2210567"/>
            <a:ext cx="10780643" cy="24368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team recommends to continue with current headcounts for next month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ts val="1600"/>
              <a:buChar char="•"/>
            </a:pPr>
            <a:r>
              <a:rPr lang="en-US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Recommend to focus on products 4, 7, 8, 12 and 14 as they have maximum high impact tickets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ts val="1600"/>
              <a:buChar char="•"/>
            </a:pPr>
            <a:r>
              <a:rPr lang="en-US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Product 6 has minimum tickets hence it’s the best performing service </a:t>
            </a:r>
            <a:endParaRPr/>
          </a:p>
          <a:p>
            <a:pPr indent="-1270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</a:pPr>
            <a:r>
              <a:t/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7"/>
          <p:cNvSpPr txBox="1"/>
          <p:nvPr>
            <p:ph type="title"/>
          </p:nvPr>
        </p:nvSpPr>
        <p:spPr>
          <a:xfrm>
            <a:off x="510810" y="268461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 Narrow"/>
              <a:buNone/>
            </a:pPr>
            <a:r>
              <a:rPr lang="en-US"/>
              <a:t>Thank You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3"/>
          <p:cNvGrpSpPr/>
          <p:nvPr/>
        </p:nvGrpSpPr>
        <p:grpSpPr>
          <a:xfrm>
            <a:off x="2034381" y="1445418"/>
            <a:ext cx="8123236" cy="3967162"/>
            <a:chOff x="2381" y="725752"/>
            <a:chExt cx="8123236" cy="3967162"/>
          </a:xfrm>
        </p:grpSpPr>
        <p:sp>
          <p:nvSpPr>
            <p:cNvPr id="125" name="Google Shape;125;p3"/>
            <p:cNvSpPr/>
            <p:nvPr/>
          </p:nvSpPr>
          <p:spPr>
            <a:xfrm>
              <a:off x="2381" y="725752"/>
              <a:ext cx="1889124" cy="151129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-13999" l="0" r="0" t="-13997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172402" y="2085922"/>
              <a:ext cx="1681321" cy="528955"/>
            </a:xfrm>
            <a:prstGeom prst="wedgeRectCallout">
              <a:avLst>
                <a:gd fmla="val 20250" name="adj1"/>
                <a:gd fmla="val -60700" name="adj2"/>
              </a:avLst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 txBox="1"/>
            <p:nvPr/>
          </p:nvSpPr>
          <p:spPr>
            <a:xfrm>
              <a:off x="172402" y="2085922"/>
              <a:ext cx="1681321" cy="5289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Calibri"/>
                <a:buNone/>
              </a:pPr>
              <a:r>
                <a:rPr b="0" i="0" lang="en-US" sz="1500" u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Anshuman Tewary</a:t>
              </a: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080418" y="725752"/>
              <a:ext cx="1889124" cy="151129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-2999" l="0" r="0" t="-2999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2250440" y="2085922"/>
              <a:ext cx="1681321" cy="528955"/>
            </a:xfrm>
            <a:prstGeom prst="wedgeRectCallout">
              <a:avLst>
                <a:gd fmla="val 20250" name="adj1"/>
                <a:gd fmla="val -60700" name="adj2"/>
              </a:avLst>
            </a:prstGeom>
            <a:solidFill>
              <a:srgbClr val="C6F70E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 txBox="1"/>
            <p:nvPr/>
          </p:nvSpPr>
          <p:spPr>
            <a:xfrm>
              <a:off x="2250440" y="2085922"/>
              <a:ext cx="1681321" cy="5289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Praveen L Uppunda</a:t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4158456" y="725752"/>
              <a:ext cx="1889124" cy="151129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-11997" l="0" r="0" t="-11999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4328477" y="2085922"/>
              <a:ext cx="1681321" cy="528955"/>
            </a:xfrm>
            <a:prstGeom prst="wedgeRectCallout">
              <a:avLst>
                <a:gd fmla="val 20250" name="adj1"/>
                <a:gd fmla="val -60700" name="adj2"/>
              </a:avLst>
            </a:prstGeom>
            <a:solidFill>
              <a:srgbClr val="65EE1F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 txBox="1"/>
            <p:nvPr/>
          </p:nvSpPr>
          <p:spPr>
            <a:xfrm>
              <a:off x="4328477" y="2085922"/>
              <a:ext cx="1681321" cy="5289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Raj Rane</a:t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6236493" y="725752"/>
              <a:ext cx="1889124" cy="1511299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-18999" l="0" r="0" t="-18999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6406514" y="2085922"/>
              <a:ext cx="1681321" cy="528955"/>
            </a:xfrm>
            <a:prstGeom prst="wedgeRectCallout">
              <a:avLst>
                <a:gd fmla="val 20250" name="adj1"/>
                <a:gd fmla="val -60700" name="adj2"/>
              </a:avLst>
            </a:prstGeom>
            <a:solidFill>
              <a:srgbClr val="2EE844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 txBox="1"/>
            <p:nvPr/>
          </p:nvSpPr>
          <p:spPr>
            <a:xfrm>
              <a:off x="6406514" y="2085922"/>
              <a:ext cx="1681321" cy="5289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Calibri"/>
                <a:buNone/>
              </a:pPr>
              <a:r>
                <a:rPr b="0" i="0" lang="en-US" sz="1500" u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Sandeep Chandran</a:t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1041400" y="2803789"/>
              <a:ext cx="1889124" cy="151129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-3999" l="0" r="0" t="-3999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1211421" y="4163959"/>
              <a:ext cx="1681321" cy="528955"/>
            </a:xfrm>
            <a:prstGeom prst="wedgeRectCallout">
              <a:avLst>
                <a:gd fmla="val 20250" name="adj1"/>
                <a:gd fmla="val -60700" name="adj2"/>
              </a:avLst>
            </a:prstGeom>
            <a:solidFill>
              <a:srgbClr val="3DE199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 txBox="1"/>
            <p:nvPr/>
          </p:nvSpPr>
          <p:spPr>
            <a:xfrm>
              <a:off x="1211421" y="4163959"/>
              <a:ext cx="1681321" cy="5289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Satyajit Jindam</a:t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3119437" y="2803789"/>
              <a:ext cx="1889124" cy="151129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-1999" l="0" r="0" t="-1998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3289458" y="4163959"/>
              <a:ext cx="1681321" cy="528955"/>
            </a:xfrm>
            <a:prstGeom prst="wedgeRectCallout">
              <a:avLst>
                <a:gd fmla="val 20250" name="adj1"/>
                <a:gd fmla="val -60700" name="adj2"/>
              </a:avLst>
            </a:prstGeom>
            <a:solidFill>
              <a:srgbClr val="4CD7DA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 txBox="1"/>
            <p:nvPr/>
          </p:nvSpPr>
          <p:spPr>
            <a:xfrm>
              <a:off x="3289458" y="4163959"/>
              <a:ext cx="1681321" cy="5289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Calibri"/>
                <a:buNone/>
              </a:pPr>
              <a:r>
                <a:rPr b="0" i="0" lang="en-US" sz="1500" u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Shailendra Tiwari</a:t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5197475" y="2803789"/>
              <a:ext cx="1889124" cy="1511299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-14997" l="0" r="0" t="-14999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5367496" y="4163959"/>
              <a:ext cx="1681321" cy="528955"/>
            </a:xfrm>
            <a:prstGeom prst="wedgeRectCallout">
              <a:avLst>
                <a:gd fmla="val 20250" name="adj1"/>
                <a:gd fmla="val -60700" name="adj2"/>
              </a:avLst>
            </a:prstGeom>
            <a:solidFill>
              <a:srgbClr val="5999D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 txBox="1"/>
            <p:nvPr/>
          </p:nvSpPr>
          <p:spPr>
            <a:xfrm>
              <a:off x="5367496" y="4163959"/>
              <a:ext cx="1681321" cy="5289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Siladitya Mukherjee</a:t>
              </a:r>
              <a:endParaRPr/>
            </a:p>
          </p:txBody>
        </p:sp>
      </p:grpSp>
      <p:pic>
        <p:nvPicPr>
          <p:cNvPr id="146" name="Google Shape;146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68171" y="128650"/>
            <a:ext cx="2279584" cy="4559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3"/>
          <p:cNvGrpSpPr/>
          <p:nvPr/>
        </p:nvGrpSpPr>
        <p:grpSpPr>
          <a:xfrm>
            <a:off x="9004365" y="173718"/>
            <a:ext cx="2719464" cy="365781"/>
            <a:chOff x="9228405" y="594424"/>
            <a:chExt cx="2841675" cy="382219"/>
          </a:xfrm>
        </p:grpSpPr>
        <p:cxnSp>
          <p:nvCxnSpPr>
            <p:cNvPr id="148" name="Google Shape;148;p3"/>
            <p:cNvCxnSpPr/>
            <p:nvPr/>
          </p:nvCxnSpPr>
          <p:spPr>
            <a:xfrm>
              <a:off x="10455884" y="594424"/>
              <a:ext cx="0" cy="382219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149" name="Google Shape;149;p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0612560" y="641156"/>
              <a:ext cx="1457520" cy="288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9228405" y="616314"/>
              <a:ext cx="1083801" cy="3384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1" name="Google Shape;151;p3"/>
          <p:cNvSpPr txBox="1"/>
          <p:nvPr>
            <p:ph type="title"/>
          </p:nvPr>
        </p:nvSpPr>
        <p:spPr>
          <a:xfrm>
            <a:off x="468171" y="95903"/>
            <a:ext cx="11260278" cy="713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Group Members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171" y="128650"/>
            <a:ext cx="2279584" cy="4559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" name="Google Shape;158;p4"/>
          <p:cNvGrpSpPr/>
          <p:nvPr/>
        </p:nvGrpSpPr>
        <p:grpSpPr>
          <a:xfrm>
            <a:off x="9004365" y="173718"/>
            <a:ext cx="2719464" cy="365781"/>
            <a:chOff x="9228405" y="594424"/>
            <a:chExt cx="2841675" cy="382219"/>
          </a:xfrm>
        </p:grpSpPr>
        <p:cxnSp>
          <p:nvCxnSpPr>
            <p:cNvPr id="159" name="Google Shape;159;p4"/>
            <p:cNvCxnSpPr/>
            <p:nvPr/>
          </p:nvCxnSpPr>
          <p:spPr>
            <a:xfrm>
              <a:off x="10455884" y="594424"/>
              <a:ext cx="0" cy="382219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160" name="Google Shape;160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612560" y="641156"/>
              <a:ext cx="1457520" cy="288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28405" y="616314"/>
              <a:ext cx="1083801" cy="3384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2" name="Google Shape;162;p4"/>
          <p:cNvSpPr txBox="1"/>
          <p:nvPr>
            <p:ph type="title"/>
          </p:nvPr>
        </p:nvSpPr>
        <p:spPr>
          <a:xfrm>
            <a:off x="584270" y="3090556"/>
            <a:ext cx="11260278" cy="713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Data Sources</a:t>
            </a:r>
            <a:endParaRPr/>
          </a:p>
        </p:txBody>
      </p:sp>
      <p:sp>
        <p:nvSpPr>
          <p:cNvPr id="163" name="Google Shape;163;p4"/>
          <p:cNvSpPr txBox="1"/>
          <p:nvPr>
            <p:ph idx="1" type="body"/>
          </p:nvPr>
        </p:nvSpPr>
        <p:spPr>
          <a:xfrm>
            <a:off x="1007165" y="3736722"/>
            <a:ext cx="7646956" cy="445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1F1E"/>
              </a:buClr>
              <a:buSzPts val="1600"/>
              <a:buFont typeface="Open Sans"/>
              <a:buChar char="•"/>
            </a:pPr>
            <a:r>
              <a:rPr b="0" i="0" lang="en-US">
                <a:solidFill>
                  <a:srgbClr val="201F1E"/>
                </a:solidFill>
                <a:latin typeface="Open Sans"/>
                <a:ea typeface="Open Sans"/>
                <a:cs typeface="Open Sans"/>
                <a:sym typeface="Open Sans"/>
              </a:rPr>
              <a:t>Data is self sourced</a:t>
            </a:r>
            <a:endParaRPr/>
          </a:p>
          <a:p>
            <a:pPr indent="-1270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None/>
            </a:pPr>
            <a:r>
              <a:t/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" name="Google Shape;164;p4"/>
          <p:cNvSpPr txBox="1"/>
          <p:nvPr/>
        </p:nvSpPr>
        <p:spPr>
          <a:xfrm>
            <a:off x="584270" y="777562"/>
            <a:ext cx="11260278" cy="713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</a:pPr>
            <a:r>
              <a:rPr lang="en-US"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Business Problem and Objectives</a:t>
            </a:r>
            <a:endParaRPr/>
          </a:p>
        </p:txBody>
      </p:sp>
      <p:sp>
        <p:nvSpPr>
          <p:cNvPr id="165" name="Google Shape;165;p4"/>
          <p:cNvSpPr txBox="1"/>
          <p:nvPr/>
        </p:nvSpPr>
        <p:spPr>
          <a:xfrm>
            <a:off x="1007165" y="1508755"/>
            <a:ext cx="7647000" cy="16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•"/>
            </a:pPr>
            <a:r>
              <a:rPr lang="en-US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Understand ticket trends and forecast staffing/resource requirements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•"/>
            </a:pPr>
            <a:r>
              <a:rPr lang="en-US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Forecast staffing requirements/ resource allocation based on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Monthly tickets created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Shift patterns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Products </a:t>
            </a:r>
            <a:endParaRPr/>
          </a:p>
        </p:txBody>
      </p:sp>
      <p:sp>
        <p:nvSpPr>
          <p:cNvPr id="166" name="Google Shape;166;p4"/>
          <p:cNvSpPr txBox="1"/>
          <p:nvPr/>
        </p:nvSpPr>
        <p:spPr>
          <a:xfrm>
            <a:off x="584270" y="4398443"/>
            <a:ext cx="11260278" cy="713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</a:pPr>
            <a:r>
              <a:rPr lang="en-US"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NDA Requirements</a:t>
            </a:r>
            <a:endParaRPr/>
          </a:p>
        </p:txBody>
      </p:sp>
      <p:sp>
        <p:nvSpPr>
          <p:cNvPr id="167" name="Google Shape;167;p4"/>
          <p:cNvSpPr txBox="1"/>
          <p:nvPr/>
        </p:nvSpPr>
        <p:spPr>
          <a:xfrm>
            <a:off x="1007165" y="5133902"/>
            <a:ext cx="7646956" cy="555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1F1E"/>
              </a:buClr>
              <a:buSzPts val="1600"/>
              <a:buFont typeface="Open Sans"/>
              <a:buChar char="•"/>
            </a:pPr>
            <a:r>
              <a:rPr lang="en-US" sz="1600">
                <a:solidFill>
                  <a:srgbClr val="201F1E"/>
                </a:solidFill>
                <a:latin typeface="Open Sans"/>
                <a:ea typeface="Open Sans"/>
                <a:cs typeface="Open Sans"/>
                <a:sym typeface="Open Sans"/>
              </a:rPr>
              <a:t>NDA not required as data is self sourced</a:t>
            </a:r>
            <a:endParaRPr sz="1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171" y="128650"/>
            <a:ext cx="2279584" cy="4559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5"/>
          <p:cNvGrpSpPr/>
          <p:nvPr/>
        </p:nvGrpSpPr>
        <p:grpSpPr>
          <a:xfrm>
            <a:off x="9004365" y="173718"/>
            <a:ext cx="2719464" cy="365781"/>
            <a:chOff x="9228405" y="594424"/>
            <a:chExt cx="2841675" cy="382219"/>
          </a:xfrm>
        </p:grpSpPr>
        <p:cxnSp>
          <p:nvCxnSpPr>
            <p:cNvPr id="174" name="Google Shape;174;p5"/>
            <p:cNvCxnSpPr/>
            <p:nvPr/>
          </p:nvCxnSpPr>
          <p:spPr>
            <a:xfrm>
              <a:off x="10455884" y="594424"/>
              <a:ext cx="0" cy="382219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175" name="Google Shape;175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612560" y="641156"/>
              <a:ext cx="1457520" cy="288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28405" y="616314"/>
              <a:ext cx="1083801" cy="3384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7" name="Google Shape;177;p5"/>
          <p:cNvSpPr txBox="1"/>
          <p:nvPr>
            <p:ph type="title"/>
          </p:nvPr>
        </p:nvSpPr>
        <p:spPr>
          <a:xfrm>
            <a:off x="603315" y="0"/>
            <a:ext cx="11120514" cy="713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Data Overview</a:t>
            </a:r>
            <a:endParaRPr/>
          </a:p>
        </p:txBody>
      </p:sp>
      <p:sp>
        <p:nvSpPr>
          <p:cNvPr id="178" name="Google Shape;178;p5"/>
          <p:cNvSpPr txBox="1"/>
          <p:nvPr>
            <p:ph idx="1" type="body"/>
          </p:nvPr>
        </p:nvSpPr>
        <p:spPr>
          <a:xfrm>
            <a:off x="812343" y="1191918"/>
            <a:ext cx="8868986" cy="5067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b="0" i="0"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Incident tickets created from 2016 through 2022 based on Priority P0s through P5s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 has information on tickets created corelated with products and shifts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It has information on how many engineers worked on these tickets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 had </a:t>
            </a:r>
            <a:r>
              <a:rPr lang="en-US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42</a:t>
            </a:r>
            <a:r>
              <a:rPr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columns </a:t>
            </a:r>
            <a:r>
              <a:rPr b="0" i="0"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and </a:t>
            </a:r>
            <a:r>
              <a:rPr b="0" i="0" lang="en-US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20,96,919</a:t>
            </a:r>
            <a:r>
              <a:rPr b="0" i="0" lang="en-US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rows items in totality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From this main dataset we created a data frame of 11 Columns 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171" y="128650"/>
            <a:ext cx="2279584" cy="4559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6"/>
          <p:cNvGrpSpPr/>
          <p:nvPr/>
        </p:nvGrpSpPr>
        <p:grpSpPr>
          <a:xfrm>
            <a:off x="9004365" y="173718"/>
            <a:ext cx="2719464" cy="365781"/>
            <a:chOff x="9228405" y="594424"/>
            <a:chExt cx="2841675" cy="382219"/>
          </a:xfrm>
        </p:grpSpPr>
        <p:cxnSp>
          <p:nvCxnSpPr>
            <p:cNvPr id="185" name="Google Shape;185;p6"/>
            <p:cNvCxnSpPr/>
            <p:nvPr/>
          </p:nvCxnSpPr>
          <p:spPr>
            <a:xfrm>
              <a:off x="10455884" y="594424"/>
              <a:ext cx="0" cy="382219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186" name="Google Shape;186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612560" y="641156"/>
              <a:ext cx="1457520" cy="288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28405" y="616314"/>
              <a:ext cx="1083801" cy="3384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8" name="Google Shape;188;p6"/>
          <p:cNvSpPr txBox="1"/>
          <p:nvPr>
            <p:ph type="title"/>
          </p:nvPr>
        </p:nvSpPr>
        <p:spPr>
          <a:xfrm>
            <a:off x="603315" y="0"/>
            <a:ext cx="11120514" cy="713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Data Definition  </a:t>
            </a:r>
            <a:endParaRPr/>
          </a:p>
        </p:txBody>
      </p:sp>
      <p:graphicFrame>
        <p:nvGraphicFramePr>
          <p:cNvPr id="189" name="Google Shape;189;p6"/>
          <p:cNvGraphicFramePr/>
          <p:nvPr/>
        </p:nvGraphicFramePr>
        <p:xfrm>
          <a:off x="637502" y="11430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{1B72C6C9-CAD5-4BAE-AE96-3055CCE89247}</a:tableStyleId>
              </a:tblPr>
              <a:tblGrid>
                <a:gridCol w="1205325"/>
                <a:gridCol w="3997750"/>
              </a:tblGrid>
              <a:tr h="204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9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Column Name</a:t>
                      </a:r>
                      <a:endParaRPr/>
                    </a:p>
                  </a:txBody>
                  <a:tcPr marT="5050" marB="0" marR="5050" marL="5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9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Definition</a:t>
                      </a:r>
                      <a:endParaRPr/>
                    </a:p>
                  </a:txBody>
                  <a:tcPr marT="5050" marB="0" marR="5050" marL="505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BD5"/>
                    </a:solidFill>
                  </a:tcPr>
                </a:tc>
              </a:tr>
              <a:tr h="2046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Number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Ticket Number prefixed with priority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D7EE"/>
                    </a:solidFill>
                  </a:tcPr>
                </a:tc>
              </a:tr>
              <a:tr h="2046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Category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Ticket category based on automation logic or choice of ticket creator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</a:tr>
              <a:tr h="2046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Type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Within category, type of issue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D7EE"/>
                    </a:solidFill>
                  </a:tcPr>
                </a:tc>
              </a:tr>
              <a:tr h="2046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Item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Within Category and Type, final categorization of issue as item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</a:tr>
              <a:tr h="2046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Service or Product the issue can be categorized as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D7EE"/>
                    </a:solidFill>
                  </a:tcPr>
                </a:tc>
              </a:tr>
              <a:tr h="2046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Created Date Time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Date and time when the ticket was created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</a:tr>
              <a:tr h="2046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Created Date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Date when the ticket was created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D7EE"/>
                    </a:solidFill>
                  </a:tcPr>
                </a:tc>
              </a:tr>
              <a:tr h="2046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Created MMM-YY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Month year when ticket was created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</a:tr>
              <a:tr h="2046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Created By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Who created the ticket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D7EE"/>
                    </a:solidFill>
                  </a:tcPr>
                </a:tc>
              </a:tr>
              <a:tr h="2046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Created by Category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Category of ticket creator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</a:tr>
              <a:tr h="2046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Time to Assign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Time taken by an engineer when the ticket gets assigned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D7EE"/>
                    </a:solidFill>
                  </a:tcPr>
                </a:tc>
              </a:tr>
              <a:tr h="2046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Time to Assign (Hours)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Calibri"/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Time taken by an engineer when the ticket gets assigned in hours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</a:tr>
              <a:tr h="2046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Time to Assign SLA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Was the ticket assigned within SLA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D7EE"/>
                    </a:solidFill>
                  </a:tcPr>
                </a:tc>
              </a:tr>
              <a:tr h="2046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Assigned To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Engineer to whom the ticket was assigned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</a:tr>
              <a:tr h="2046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Assignment Group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Assignment group under which the engineer was assigned to this ticket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D7EE"/>
                    </a:solidFill>
                  </a:tcPr>
                </a:tc>
              </a:tr>
              <a:tr h="2046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Resolved At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When was the ticket resolved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</a:tr>
              <a:tr h="2046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Time to Resolve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Time taken to resolve the ticket in hours and minutes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D7EE"/>
                    </a:solidFill>
                  </a:tcPr>
                </a:tc>
              </a:tr>
              <a:tr h="275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Time to Resolved (Hours)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Time taken to resolve the ticket in minutes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</a:tr>
              <a:tr h="2046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Time to Resolve SLA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Was the ticket resolved within SLA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D7EE"/>
                    </a:solidFill>
                  </a:tcPr>
                </a:tc>
              </a:tr>
              <a:tr h="2046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Resolved By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Who resolved the ticket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</a:tr>
              <a:tr h="2046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Time to Service Restore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Time taken to restore the ticket in hours and minutes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D7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0" name="Google Shape;190;p6"/>
          <p:cNvGraphicFramePr/>
          <p:nvPr/>
        </p:nvGraphicFramePr>
        <p:xfrm>
          <a:off x="6362161" y="114300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{1B72C6C9-CAD5-4BAE-AE96-3055CCE89247}</a:tableStyleId>
              </a:tblPr>
              <a:tblGrid>
                <a:gridCol w="1205325"/>
                <a:gridCol w="3997750"/>
              </a:tblGrid>
              <a:tr h="191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9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Column Name</a:t>
                      </a:r>
                      <a:endParaRPr/>
                    </a:p>
                  </a:txBody>
                  <a:tcPr marT="5050" marB="0" marR="5050" marL="5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9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Definition</a:t>
                      </a:r>
                      <a:endParaRPr/>
                    </a:p>
                  </a:txBody>
                  <a:tcPr marT="5050" marB="0" marR="5050" marL="505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BD5"/>
                    </a:solidFill>
                  </a:tcPr>
                </a:tc>
              </a:tr>
              <a:tr h="191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Service Restore End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Date and time when the ticket was restored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</a:tr>
              <a:tr h="375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Service Restore Duration (Hours)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Time taken to restore the ticket in minutes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D7EE"/>
                    </a:solidFill>
                  </a:tcPr>
                </a:tc>
              </a:tr>
              <a:tr h="191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Service Restore Date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Date when the ticket was restored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</a:tr>
              <a:tr h="375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Service Restored MonthYear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Month year when ticket was restored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D7EE"/>
                    </a:solidFill>
                  </a:tcPr>
                </a:tc>
              </a:tr>
              <a:tr h="191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Root Cause L1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Root cause level 1 of the Incident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</a:tr>
              <a:tr h="191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Root Cause L2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Root cause level 2 of the Incident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D7EE"/>
                    </a:solidFill>
                  </a:tcPr>
                </a:tc>
              </a:tr>
              <a:tr h="191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Root Cause L3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Root cause level 3 of the Incident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</a:tr>
              <a:tr h="191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State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Current State of the ticket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D7EE"/>
                    </a:solidFill>
                  </a:tcPr>
                </a:tc>
              </a:tr>
              <a:tr h="191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Status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Current Status of the issue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</a:tr>
              <a:tr h="191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Aging Hours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 hours ticket was open - from created to closed state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D7EE"/>
                    </a:solidFill>
                  </a:tcPr>
                </a:tc>
              </a:tr>
              <a:tr h="191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Age Days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How many days ticket was open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</a:tr>
              <a:tr h="191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Age Bucket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Bucket based on ticket age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D7EE"/>
                    </a:solidFill>
                  </a:tcPr>
                </a:tc>
              </a:tr>
              <a:tr h="191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Closed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Ticket closed date and time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</a:tr>
              <a:tr h="191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Closed By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Who closed the ticket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D7EE"/>
                    </a:solidFill>
                  </a:tcPr>
                </a:tc>
              </a:tr>
              <a:tr h="191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Company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Company under which the ticket was opened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</a:tr>
              <a:tr h="191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Device Name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Device name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D7EE"/>
                    </a:solidFill>
                  </a:tcPr>
                </a:tc>
              </a:tr>
              <a:tr h="191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Device Type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Device type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</a:tr>
              <a:tr h="191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Device Status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Device status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D7EE"/>
                    </a:solidFill>
                  </a:tcPr>
                </a:tc>
              </a:tr>
              <a:tr h="191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Device Managed Status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Device managed status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</a:tr>
              <a:tr h="191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Internal/External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Internal or customer ticket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D7EE"/>
                    </a:solidFill>
                  </a:tcPr>
                </a:tc>
              </a:tr>
              <a:tr h="191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Reassignment Count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Number of times the ticket has been reassigned</a:t>
                      </a:r>
                      <a:endParaRPr/>
                    </a:p>
                  </a:txBody>
                  <a:tcPr marT="5050" marB="0" marR="5050" marL="455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171" y="128650"/>
            <a:ext cx="2279584" cy="4559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" name="Google Shape;197;p7"/>
          <p:cNvGrpSpPr/>
          <p:nvPr/>
        </p:nvGrpSpPr>
        <p:grpSpPr>
          <a:xfrm>
            <a:off x="9004365" y="173718"/>
            <a:ext cx="2719464" cy="365781"/>
            <a:chOff x="9228405" y="594424"/>
            <a:chExt cx="2841675" cy="382219"/>
          </a:xfrm>
        </p:grpSpPr>
        <p:cxnSp>
          <p:nvCxnSpPr>
            <p:cNvPr id="198" name="Google Shape;198;p7"/>
            <p:cNvCxnSpPr/>
            <p:nvPr/>
          </p:nvCxnSpPr>
          <p:spPr>
            <a:xfrm>
              <a:off x="10455884" y="594424"/>
              <a:ext cx="0" cy="382219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199" name="Google Shape;199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612560" y="641156"/>
              <a:ext cx="1457520" cy="288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28405" y="616314"/>
              <a:ext cx="1083801" cy="3384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1" name="Google Shape;201;p7"/>
          <p:cNvSpPr txBox="1"/>
          <p:nvPr>
            <p:ph type="title"/>
          </p:nvPr>
        </p:nvSpPr>
        <p:spPr>
          <a:xfrm>
            <a:off x="633234" y="16788"/>
            <a:ext cx="11260278" cy="713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Open Sans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Data Preparation </a:t>
            </a:r>
            <a:endParaRPr/>
          </a:p>
        </p:txBody>
      </p:sp>
      <p:sp>
        <p:nvSpPr>
          <p:cNvPr id="202" name="Google Shape;202;p7"/>
          <p:cNvSpPr txBox="1"/>
          <p:nvPr>
            <p:ph idx="1" type="body"/>
          </p:nvPr>
        </p:nvSpPr>
        <p:spPr>
          <a:xfrm>
            <a:off x="812342" y="1191918"/>
            <a:ext cx="10752885" cy="5067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b="0" i="0"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Identified all null values in the table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b="0" i="0"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Tickets without closed dates were </a:t>
            </a:r>
            <a:r>
              <a:rPr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determined to be outliers and removed as they constituted 1.75% of the total ticket population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Induced Created Month-Year column based on Created Date to get monthly count of tickets created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Added Shift column based on ticket’s created time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Formulated Closed Month-Year column based on Closed date 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Extracted Priority from the ticket number column 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171" y="128650"/>
            <a:ext cx="2279584" cy="4559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9" name="Google Shape;209;p8"/>
          <p:cNvGrpSpPr/>
          <p:nvPr/>
        </p:nvGrpSpPr>
        <p:grpSpPr>
          <a:xfrm>
            <a:off x="9004365" y="173718"/>
            <a:ext cx="2719464" cy="365781"/>
            <a:chOff x="9228405" y="594424"/>
            <a:chExt cx="2841675" cy="382219"/>
          </a:xfrm>
        </p:grpSpPr>
        <p:cxnSp>
          <p:nvCxnSpPr>
            <p:cNvPr id="210" name="Google Shape;210;p8"/>
            <p:cNvCxnSpPr/>
            <p:nvPr/>
          </p:nvCxnSpPr>
          <p:spPr>
            <a:xfrm>
              <a:off x="10455884" y="594424"/>
              <a:ext cx="0" cy="382219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211" name="Google Shape;211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612560" y="641156"/>
              <a:ext cx="1457520" cy="288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28405" y="616314"/>
              <a:ext cx="1083801" cy="3384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3" name="Google Shape;213;p8"/>
          <p:cNvSpPr txBox="1"/>
          <p:nvPr>
            <p:ph type="title"/>
          </p:nvPr>
        </p:nvSpPr>
        <p:spPr>
          <a:xfrm>
            <a:off x="633234" y="16788"/>
            <a:ext cx="11260278" cy="713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Open Sans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Exploratory Data Analysis</a:t>
            </a:r>
            <a:endParaRPr/>
          </a:p>
        </p:txBody>
      </p:sp>
      <p:sp>
        <p:nvSpPr>
          <p:cNvPr id="214" name="Google Shape;214;p8"/>
          <p:cNvSpPr txBox="1"/>
          <p:nvPr>
            <p:ph idx="1" type="body"/>
          </p:nvPr>
        </p:nvSpPr>
        <p:spPr>
          <a:xfrm>
            <a:off x="812343" y="1191918"/>
            <a:ext cx="10716638" cy="12164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Roboto"/>
              <a:buChar char="•"/>
            </a:pPr>
            <a:r>
              <a:rPr b="0" i="0" lang="en-US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As part of EDA, generated bar graph for count of created tickets with respect to each month-year to understand its pattern and trend</a:t>
            </a:r>
            <a:endParaRPr/>
          </a:p>
          <a:p>
            <a:pPr indent="-1270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None/>
            </a:pPr>
            <a:r>
              <a:t/>
            </a:r>
            <a:endParaRPr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270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None/>
            </a:pPr>
            <a:r>
              <a:t/>
            </a:r>
            <a:endParaRPr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270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None/>
            </a:pPr>
            <a:r>
              <a:t/>
            </a:r>
            <a:endParaRPr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270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None/>
            </a:pPr>
            <a:r>
              <a:t/>
            </a:r>
            <a:endParaRPr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270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None/>
            </a:pPr>
            <a:r>
              <a:t/>
            </a:r>
            <a:endParaRPr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270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None/>
            </a:pPr>
            <a:r>
              <a:t/>
            </a:r>
            <a:endParaRPr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270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None/>
            </a:pPr>
            <a:r>
              <a:t/>
            </a:r>
            <a:endParaRPr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270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None/>
            </a:pPr>
            <a:r>
              <a:t/>
            </a:r>
            <a:endParaRPr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270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None/>
            </a:pPr>
            <a:r>
              <a:t/>
            </a:r>
            <a:endParaRPr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270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None/>
            </a:pPr>
            <a:r>
              <a:t/>
            </a:r>
            <a:endParaRPr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270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None/>
            </a:pPr>
            <a:r>
              <a:t/>
            </a:r>
            <a:endParaRPr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270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None/>
            </a:pPr>
            <a:r>
              <a:t/>
            </a:r>
            <a:endParaRPr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5" name="Google Shape;215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48507" y="1628600"/>
            <a:ext cx="5210596" cy="408303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8"/>
          <p:cNvSpPr txBox="1"/>
          <p:nvPr/>
        </p:nvSpPr>
        <p:spPr>
          <a:xfrm>
            <a:off x="905054" y="5711636"/>
            <a:ext cx="10716638" cy="7341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Roboto"/>
              <a:buChar char="•"/>
            </a:pPr>
            <a:r>
              <a:rPr lang="en-US"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We also created trend charts by Priority and monthly tickets created for each Product to understand our data in detail</a:t>
            </a:r>
            <a:endParaRPr/>
          </a:p>
          <a:p>
            <a:pPr indent="-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270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647" y="3166917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9"/>
          <p:cNvSpPr txBox="1"/>
          <p:nvPr>
            <p:ph type="title"/>
          </p:nvPr>
        </p:nvSpPr>
        <p:spPr>
          <a:xfrm>
            <a:off x="463550" y="-16598"/>
            <a:ext cx="11260278" cy="713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Open Sans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P0 Ticket Analysis</a:t>
            </a:r>
            <a:endParaRPr/>
          </a:p>
        </p:txBody>
      </p:sp>
      <p:sp>
        <p:nvSpPr>
          <p:cNvPr id="223" name="Google Shape;223;p9"/>
          <p:cNvSpPr txBox="1"/>
          <p:nvPr/>
        </p:nvSpPr>
        <p:spPr>
          <a:xfrm>
            <a:off x="243280" y="839494"/>
            <a:ext cx="11480548" cy="335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1F1E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201F1E"/>
                </a:solidFill>
                <a:latin typeface="Arial"/>
                <a:ea typeface="Arial"/>
                <a:cs typeface="Arial"/>
                <a:sym typeface="Arial"/>
              </a:rPr>
              <a:t>           Prod 1                             Prod 2                                Prod 3                              Prod 4                              Prod 5                               Prod 7</a:t>
            </a:r>
            <a:endParaRPr sz="1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" name="Google Shape;224;p9"/>
          <p:cNvSpPr txBox="1"/>
          <p:nvPr/>
        </p:nvSpPr>
        <p:spPr>
          <a:xfrm>
            <a:off x="3991133" y="5574268"/>
            <a:ext cx="9103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 14</a:t>
            </a:r>
            <a:endParaRPr/>
          </a:p>
        </p:txBody>
      </p:sp>
      <p:pic>
        <p:nvPicPr>
          <p:cNvPr id="225" name="Google Shape;22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647" y="1072708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49347" y="1072708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87047" y="1123713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62447" y="3166917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24747" y="1123713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862447" y="1123713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800149" y="1123713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049347" y="3166917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987047" y="3166917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924747" y="3166917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800149" y="3166917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181600" y="5029200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9"/>
          <p:cNvSpPr txBox="1"/>
          <p:nvPr/>
        </p:nvSpPr>
        <p:spPr>
          <a:xfrm>
            <a:off x="243280" y="2882774"/>
            <a:ext cx="11480548" cy="335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1F1E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201F1E"/>
                </a:solidFill>
                <a:latin typeface="Arial"/>
                <a:ea typeface="Arial"/>
                <a:cs typeface="Arial"/>
                <a:sym typeface="Arial"/>
              </a:rPr>
              <a:t>          Prod 8                               Prod 9                             Prod 10                              Prod 11                           Prod 12                           Prod 13</a:t>
            </a:r>
            <a:endParaRPr sz="1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2021-05-27T09:28:27Z</dcterms:created>
  <dc:creator>Prabha N</dc:creator>
</cp:coreProperties>
</file>